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Noto Serif Display" panose="020B0604020202020204"/>
      <p:regular r:id="rId23"/>
    </p:embeddedFont>
    <p:embeddedFont>
      <p:font typeface="Muli Bold" panose="020B0604020202020204" charset="0"/>
      <p:regular r:id="rId24"/>
    </p:embeddedFont>
    <p:embeddedFont>
      <p:font typeface="Oswald" panose="020B0604020202020204" charset="0"/>
      <p:regular r:id="rId25"/>
    </p:embeddedFont>
    <p:embeddedFont>
      <p:font typeface="Josefin Sans Bold" panose="020B0604020202020204" charset="0"/>
      <p:regular r:id="rId26"/>
    </p:embeddedFont>
    <p:embeddedFont>
      <p:font typeface="Calibri" panose="020F0502020204030204" pitchFamily="34" charset="0"/>
      <p:regular r:id="rId27"/>
      <p:bold r:id="rId28"/>
      <p:italic r:id="rId29"/>
      <p:boldItalic r:id="rId30"/>
    </p:embeddedFont>
    <p:embeddedFont>
      <p:font typeface="Josefin Sans" panose="020B0604020202020204" charset="0"/>
      <p:regular r:id="rId31"/>
    </p:embeddedFont>
    <p:embeddedFont>
      <p:font typeface="DejaVu Serif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10.svg"/><Relationship Id="rId7" Type="http://schemas.openxmlformats.org/officeDocument/2006/relationships/image" Target="../media/image40.png"/><Relationship Id="rId12"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53.svg"/><Relationship Id="rId5" Type="http://schemas.openxmlformats.org/officeDocument/2006/relationships/image" Target="../media/image39.gif"/><Relationship Id="rId4" Type="http://schemas.openxmlformats.org/officeDocument/2006/relationships/image" Target="../media/image38.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4.gif"/><Relationship Id="rId3" Type="http://schemas.openxmlformats.org/officeDocument/2006/relationships/image" Target="../media/image8.png"/><Relationship Id="rId7" Type="http://schemas.openxmlformats.org/officeDocument/2006/relationships/image" Target="../media/image39.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image" Target="../media/image10.sv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0.svg"/><Relationship Id="rId7" Type="http://schemas.openxmlformats.org/officeDocument/2006/relationships/image" Target="../media/image55.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png"/><Relationship Id="rId10" Type="http://schemas.openxmlformats.org/officeDocument/2006/relationships/image" Target="../media/image47.png"/><Relationship Id="rId4" Type="http://schemas.openxmlformats.org/officeDocument/2006/relationships/image" Target="../media/image39.gif"/><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0.svg"/><Relationship Id="rId7"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48.png"/><Relationship Id="rId10" Type="http://schemas.openxmlformats.org/officeDocument/2006/relationships/image" Target="../media/image39.gif"/><Relationship Id="rId4" Type="http://schemas.openxmlformats.org/officeDocument/2006/relationships/image" Target="../media/image1.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10.svg"/><Relationship Id="rId7"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2.png"/><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39.gif"/></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0.svg"/><Relationship Id="rId7" Type="http://schemas.openxmlformats.org/officeDocument/2006/relationships/image" Target="../media/image39.gif"/><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55.png"/><Relationship Id="rId4" Type="http://schemas.openxmlformats.org/officeDocument/2006/relationships/image" Target="../media/image1.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10.svg"/><Relationship Id="rId7"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60.png"/><Relationship Id="rId10" Type="http://schemas.openxmlformats.org/officeDocument/2006/relationships/image" Target="../media/image78.svg"/><Relationship Id="rId4" Type="http://schemas.openxmlformats.org/officeDocument/2006/relationships/image" Target="../media/image1.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8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gif"/><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gif"/><Relationship Id="rId7" Type="http://schemas.openxmlformats.org/officeDocument/2006/relationships/image" Target="../media/image24.svg"/><Relationship Id="rId12"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7.svg"/><Relationship Id="rId5" Type="http://schemas.openxmlformats.org/officeDocument/2006/relationships/image" Target="../media/image22.sv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2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7026764" y="0"/>
            <a:ext cx="1261236" cy="1180609"/>
            <a:chOff x="0" y="0"/>
            <a:chExt cx="1681648" cy="1574145"/>
          </a:xfrm>
        </p:grpSpPr>
        <p:sp>
          <p:nvSpPr>
            <p:cNvPr id="3" name="Freeform 3"/>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2"/>
              <a:stretch>
                <a:fillRect l="-228" r="-230" b="1"/>
              </a:stretch>
            </a:blipFill>
          </p:spPr>
        </p:sp>
      </p:grpSp>
      <p:sp>
        <p:nvSpPr>
          <p:cNvPr id="4" name="Freeform 4"/>
          <p:cNvSpPr/>
          <p:nvPr/>
        </p:nvSpPr>
        <p:spPr>
          <a:xfrm>
            <a:off x="-588097" y="-1183524"/>
            <a:ext cx="8284297" cy="5046842"/>
          </a:xfrm>
          <a:custGeom>
            <a:avLst/>
            <a:gdLst/>
            <a:ahLst/>
            <a:cxnLst/>
            <a:rect l="l" t="t" r="r" b="b"/>
            <a:pathLst>
              <a:path w="8284297" h="5046842">
                <a:moveTo>
                  <a:pt x="0" y="0"/>
                </a:moveTo>
                <a:lnTo>
                  <a:pt x="8284297" y="0"/>
                </a:lnTo>
                <a:lnTo>
                  <a:pt x="8284297" y="5046842"/>
                </a:lnTo>
                <a:lnTo>
                  <a:pt x="0" y="5046842"/>
                </a:lnTo>
                <a:lnTo>
                  <a:pt x="0" y="0"/>
                </a:lnTo>
                <a:close/>
              </a:path>
            </a:pathLst>
          </a:custGeom>
          <a:blipFill>
            <a:blip r:embed="rId3"/>
            <a:stretch>
              <a:fillRect/>
            </a:stretch>
          </a:blipFill>
        </p:spPr>
      </p:sp>
      <p:sp>
        <p:nvSpPr>
          <p:cNvPr id="5" name="Freeform 5"/>
          <p:cNvSpPr/>
          <p:nvPr/>
        </p:nvSpPr>
        <p:spPr>
          <a:xfrm>
            <a:off x="-1017119" y="2975584"/>
            <a:ext cx="3928533" cy="3058916"/>
          </a:xfrm>
          <a:custGeom>
            <a:avLst/>
            <a:gdLst/>
            <a:ahLst/>
            <a:cxnLst/>
            <a:rect l="l" t="t" r="r" b="b"/>
            <a:pathLst>
              <a:path w="3928533" h="3058916">
                <a:moveTo>
                  <a:pt x="0" y="0"/>
                </a:moveTo>
                <a:lnTo>
                  <a:pt x="3928533" y="0"/>
                </a:lnTo>
                <a:lnTo>
                  <a:pt x="3928533" y="3058916"/>
                </a:lnTo>
                <a:lnTo>
                  <a:pt x="0" y="3058916"/>
                </a:lnTo>
                <a:lnTo>
                  <a:pt x="0" y="0"/>
                </a:lnTo>
                <a:close/>
              </a:path>
            </a:pathLst>
          </a:custGeom>
          <a:blipFill>
            <a:blip r:embed="rId4"/>
            <a:stretch>
              <a:fillRect/>
            </a:stretch>
          </a:blipFill>
        </p:spPr>
      </p:sp>
      <p:sp>
        <p:nvSpPr>
          <p:cNvPr id="6" name="Freeform 6"/>
          <p:cNvSpPr/>
          <p:nvPr/>
        </p:nvSpPr>
        <p:spPr>
          <a:xfrm>
            <a:off x="2489494" y="3653333"/>
            <a:ext cx="5301995" cy="5531205"/>
          </a:xfrm>
          <a:custGeom>
            <a:avLst/>
            <a:gdLst/>
            <a:ahLst/>
            <a:cxnLst/>
            <a:rect l="l" t="t" r="r" b="b"/>
            <a:pathLst>
              <a:path w="5301995" h="5531205">
                <a:moveTo>
                  <a:pt x="0" y="0"/>
                </a:moveTo>
                <a:lnTo>
                  <a:pt x="5301995" y="0"/>
                </a:lnTo>
                <a:lnTo>
                  <a:pt x="5301995" y="5531205"/>
                </a:lnTo>
                <a:lnTo>
                  <a:pt x="0" y="5531205"/>
                </a:lnTo>
                <a:lnTo>
                  <a:pt x="0" y="0"/>
                </a:lnTo>
                <a:close/>
              </a:path>
            </a:pathLst>
          </a:custGeom>
          <a:blipFill>
            <a:blip r:embed="rId5"/>
            <a:stretch>
              <a:fillRect/>
            </a:stretch>
          </a:blipFill>
        </p:spPr>
      </p:sp>
      <p:sp>
        <p:nvSpPr>
          <p:cNvPr id="7" name="Freeform 7"/>
          <p:cNvSpPr/>
          <p:nvPr/>
        </p:nvSpPr>
        <p:spPr>
          <a:xfrm>
            <a:off x="0" y="4954897"/>
            <a:ext cx="2372335" cy="5324404"/>
          </a:xfrm>
          <a:custGeom>
            <a:avLst/>
            <a:gdLst/>
            <a:ahLst/>
            <a:cxnLst/>
            <a:rect l="l" t="t" r="r" b="b"/>
            <a:pathLst>
              <a:path w="2372335" h="5324404">
                <a:moveTo>
                  <a:pt x="0" y="0"/>
                </a:moveTo>
                <a:lnTo>
                  <a:pt x="2372335" y="0"/>
                </a:lnTo>
                <a:lnTo>
                  <a:pt x="2372335" y="5324403"/>
                </a:lnTo>
                <a:lnTo>
                  <a:pt x="0" y="5324403"/>
                </a:lnTo>
                <a:lnTo>
                  <a:pt x="0" y="0"/>
                </a:lnTo>
                <a:close/>
              </a:path>
            </a:pathLst>
          </a:custGeom>
          <a:blipFill>
            <a:blip r:embed="rId6"/>
            <a:stretch>
              <a:fillRect/>
            </a:stretch>
          </a:blipFill>
        </p:spPr>
      </p:sp>
      <p:sp>
        <p:nvSpPr>
          <p:cNvPr id="8" name="TextBox 8"/>
          <p:cNvSpPr txBox="1"/>
          <p:nvPr/>
        </p:nvSpPr>
        <p:spPr>
          <a:xfrm>
            <a:off x="6376681" y="2760530"/>
            <a:ext cx="11911319" cy="4341108"/>
          </a:xfrm>
          <a:prstGeom prst="rect">
            <a:avLst/>
          </a:prstGeom>
        </p:spPr>
        <p:txBody>
          <a:bodyPr lIns="0" tIns="0" rIns="0" bIns="0" rtlCol="0" anchor="t">
            <a:spAutoFit/>
          </a:bodyPr>
          <a:lstStyle/>
          <a:p>
            <a:pPr algn="ctr">
              <a:lnSpc>
                <a:spcPts val="8371"/>
              </a:lnSpc>
            </a:pPr>
            <a:r>
              <a:rPr lang="en-US" sz="6600">
                <a:solidFill>
                  <a:srgbClr val="C1FF72"/>
                </a:solidFill>
                <a:latin typeface="Josefin Sans Bold"/>
              </a:rPr>
              <a:t>Xây dựng Website bán đồng hồ HTWatch trên nền tảng framework: Spring Boot, Spring MVC</a:t>
            </a:r>
          </a:p>
        </p:txBody>
      </p:sp>
      <p:sp>
        <p:nvSpPr>
          <p:cNvPr id="9" name="Freeform 9"/>
          <p:cNvSpPr/>
          <p:nvPr/>
        </p:nvSpPr>
        <p:spPr>
          <a:xfrm>
            <a:off x="2911414" y="7804099"/>
            <a:ext cx="2104029" cy="2482901"/>
          </a:xfrm>
          <a:custGeom>
            <a:avLst/>
            <a:gdLst/>
            <a:ahLst/>
            <a:cxnLst/>
            <a:rect l="l" t="t" r="r" b="b"/>
            <a:pathLst>
              <a:path w="2104029" h="2482901">
                <a:moveTo>
                  <a:pt x="0" y="0"/>
                </a:moveTo>
                <a:lnTo>
                  <a:pt x="2104029" y="0"/>
                </a:lnTo>
                <a:lnTo>
                  <a:pt x="2104029" y="2482901"/>
                </a:lnTo>
                <a:lnTo>
                  <a:pt x="0" y="2482901"/>
                </a:lnTo>
                <a:lnTo>
                  <a:pt x="0" y="0"/>
                </a:lnTo>
                <a:close/>
              </a:path>
            </a:pathLst>
          </a:custGeom>
          <a:blipFill>
            <a:blip r:embed="rId7"/>
            <a:stretch>
              <a:fillRect/>
            </a:stretch>
          </a:blipFill>
        </p:spPr>
      </p:sp>
      <p:sp>
        <p:nvSpPr>
          <p:cNvPr id="10" name="Freeform 10"/>
          <p:cNvSpPr/>
          <p:nvPr/>
        </p:nvSpPr>
        <p:spPr>
          <a:xfrm>
            <a:off x="16617386" y="7010437"/>
            <a:ext cx="1670614" cy="3201526"/>
          </a:xfrm>
          <a:custGeom>
            <a:avLst/>
            <a:gdLst/>
            <a:ahLst/>
            <a:cxnLst/>
            <a:rect l="l" t="t" r="r" b="b"/>
            <a:pathLst>
              <a:path w="1670614" h="3201526">
                <a:moveTo>
                  <a:pt x="0" y="0"/>
                </a:moveTo>
                <a:lnTo>
                  <a:pt x="1670614" y="0"/>
                </a:lnTo>
                <a:lnTo>
                  <a:pt x="1670614" y="3201526"/>
                </a:lnTo>
                <a:lnTo>
                  <a:pt x="0" y="320152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TextBox 11"/>
          <p:cNvSpPr txBox="1"/>
          <p:nvPr/>
        </p:nvSpPr>
        <p:spPr>
          <a:xfrm>
            <a:off x="8284297" y="170253"/>
            <a:ext cx="8396645" cy="668654"/>
          </a:xfrm>
          <a:prstGeom prst="rect">
            <a:avLst/>
          </a:prstGeom>
        </p:spPr>
        <p:txBody>
          <a:bodyPr lIns="0" tIns="0" rIns="0" bIns="0" rtlCol="0" anchor="t">
            <a:spAutoFit/>
          </a:bodyPr>
          <a:lstStyle/>
          <a:p>
            <a:pPr algn="ctr">
              <a:lnSpc>
                <a:spcPts val="4620"/>
              </a:lnSpc>
            </a:pPr>
            <a:r>
              <a:rPr lang="en-US" sz="3300">
                <a:solidFill>
                  <a:srgbClr val="C1FF72"/>
                </a:solidFill>
                <a:latin typeface="DejaVu Serif Bold"/>
              </a:rPr>
              <a:t>Trường đại học công nghiệp Hà Nội</a:t>
            </a:r>
          </a:p>
        </p:txBody>
      </p:sp>
      <p:sp>
        <p:nvSpPr>
          <p:cNvPr id="12" name="TextBox 12"/>
          <p:cNvSpPr txBox="1"/>
          <p:nvPr/>
        </p:nvSpPr>
        <p:spPr>
          <a:xfrm>
            <a:off x="7166750" y="1282747"/>
            <a:ext cx="10962918" cy="521970"/>
          </a:xfrm>
          <a:prstGeom prst="rect">
            <a:avLst/>
          </a:prstGeom>
        </p:spPr>
        <p:txBody>
          <a:bodyPr lIns="0" tIns="0" rIns="0" bIns="0" rtlCol="0" anchor="t">
            <a:spAutoFit/>
          </a:bodyPr>
          <a:lstStyle/>
          <a:p>
            <a:pPr algn="ctr">
              <a:lnSpc>
                <a:spcPts val="3780"/>
              </a:lnSpc>
            </a:pPr>
            <a:r>
              <a:rPr lang="en-US" sz="2700">
                <a:solidFill>
                  <a:srgbClr val="C1FF72"/>
                </a:solidFill>
                <a:latin typeface="Josefin Sans"/>
              </a:rPr>
              <a:t>ĐỒ ÁN TỐT NGHIỆP ĐẠI HỌC NGÀNH CÔNG NGHỆ THÔNG TIN</a:t>
            </a:r>
          </a:p>
        </p:txBody>
      </p:sp>
      <p:sp>
        <p:nvSpPr>
          <p:cNvPr id="13" name="TextBox 13"/>
          <p:cNvSpPr txBox="1"/>
          <p:nvPr/>
        </p:nvSpPr>
        <p:spPr>
          <a:xfrm>
            <a:off x="7696200" y="7663664"/>
            <a:ext cx="8694611" cy="1721718"/>
          </a:xfrm>
          <a:prstGeom prst="rect">
            <a:avLst/>
          </a:prstGeom>
        </p:spPr>
        <p:txBody>
          <a:bodyPr lIns="0" tIns="0" rIns="0" bIns="0" rtlCol="0" anchor="t">
            <a:spAutoFit/>
          </a:bodyPr>
          <a:lstStyle/>
          <a:p>
            <a:pPr algn="ctr">
              <a:lnSpc>
                <a:spcPts val="4452"/>
              </a:lnSpc>
            </a:pPr>
            <a:r>
              <a:rPr lang="en-US" sz="3975">
                <a:solidFill>
                  <a:srgbClr val="C1FF72"/>
                </a:solidFill>
                <a:latin typeface="Josefin Sans Bold"/>
              </a:rPr>
              <a:t>CBHD: ThS. Lê Như Hiền</a:t>
            </a:r>
          </a:p>
          <a:p>
            <a:pPr algn="ctr">
              <a:lnSpc>
                <a:spcPts val="4452"/>
              </a:lnSpc>
            </a:pPr>
            <a:r>
              <a:rPr lang="en-US" sz="3975">
                <a:solidFill>
                  <a:srgbClr val="C1FF72"/>
                </a:solidFill>
                <a:latin typeface="Josefin Sans Bold"/>
              </a:rPr>
              <a:t>        Sinh viên:  Nguyễn Hữu Thịnh</a:t>
            </a:r>
          </a:p>
          <a:p>
            <a:pPr algn="ctr">
              <a:lnSpc>
                <a:spcPts val="4452"/>
              </a:lnSpc>
            </a:pPr>
            <a:r>
              <a:rPr lang="en-US" sz="3975">
                <a:solidFill>
                  <a:srgbClr val="C1FF72"/>
                </a:solidFill>
                <a:latin typeface="Josefin Sans Bold"/>
              </a:rPr>
              <a:t>   Mã sinh viên: 2020604037</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0" y="76961"/>
            <a:ext cx="1002791" cy="951739"/>
            <a:chOff x="0" y="0"/>
            <a:chExt cx="1337055" cy="1268985"/>
          </a:xfrm>
        </p:grpSpPr>
        <p:sp>
          <p:nvSpPr>
            <p:cNvPr id="3" name="Freeform 3"/>
            <p:cNvSpPr/>
            <p:nvPr/>
          </p:nvSpPr>
          <p:spPr>
            <a:xfrm>
              <a:off x="0" y="0"/>
              <a:ext cx="1337056" cy="1268984"/>
            </a:xfrm>
            <a:custGeom>
              <a:avLst/>
              <a:gdLst/>
              <a:ahLst/>
              <a:cxnLst/>
              <a:rect l="l" t="t" r="r" b="b"/>
              <a:pathLst>
                <a:path w="1337056" h="1268984">
                  <a:moveTo>
                    <a:pt x="0" y="0"/>
                  </a:moveTo>
                  <a:lnTo>
                    <a:pt x="1337056" y="0"/>
                  </a:lnTo>
                  <a:lnTo>
                    <a:pt x="1337056" y="1268984"/>
                  </a:lnTo>
                  <a:lnTo>
                    <a:pt x="0" y="1268984"/>
                  </a:lnTo>
                  <a:lnTo>
                    <a:pt x="0" y="0"/>
                  </a:lnTo>
                  <a:close/>
                </a:path>
              </a:pathLst>
            </a:custGeom>
            <a:blipFill>
              <a:blip r:embed="rId2"/>
              <a:stretch>
                <a:fillRect t="-197" b="-197"/>
              </a:stretch>
            </a:blipFill>
          </p:spPr>
        </p:sp>
      </p:grpSp>
      <p:grpSp>
        <p:nvGrpSpPr>
          <p:cNvPr id="4" name="Group 4"/>
          <p:cNvGrpSpPr/>
          <p:nvPr/>
        </p:nvGrpSpPr>
        <p:grpSpPr>
          <a:xfrm>
            <a:off x="17026764" y="0"/>
            <a:ext cx="1261236" cy="1180609"/>
            <a:chOff x="0" y="0"/>
            <a:chExt cx="1681648" cy="1574145"/>
          </a:xfrm>
        </p:grpSpPr>
        <p:sp>
          <p:nvSpPr>
            <p:cNvPr id="5" name="Freeform 5"/>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3"/>
              <a:stretch>
                <a:fillRect l="-228" r="-230" b="1"/>
              </a:stretch>
            </a:blipFill>
          </p:spPr>
        </p:sp>
      </p:grpSp>
      <p:grpSp>
        <p:nvGrpSpPr>
          <p:cNvPr id="6" name="Group 6"/>
          <p:cNvGrpSpPr/>
          <p:nvPr/>
        </p:nvGrpSpPr>
        <p:grpSpPr>
          <a:xfrm>
            <a:off x="0" y="4885521"/>
            <a:ext cx="4033395" cy="2222031"/>
            <a:chOff x="0" y="0"/>
            <a:chExt cx="5377860" cy="2962708"/>
          </a:xfrm>
        </p:grpSpPr>
        <p:sp>
          <p:nvSpPr>
            <p:cNvPr id="7" name="Freeform 7"/>
            <p:cNvSpPr/>
            <p:nvPr/>
          </p:nvSpPr>
          <p:spPr>
            <a:xfrm>
              <a:off x="0" y="0"/>
              <a:ext cx="5377815" cy="2962656"/>
            </a:xfrm>
            <a:custGeom>
              <a:avLst/>
              <a:gdLst/>
              <a:ahLst/>
              <a:cxnLst/>
              <a:rect l="l" t="t" r="r" b="b"/>
              <a:pathLst>
                <a:path w="5377815" h="2962656">
                  <a:moveTo>
                    <a:pt x="0" y="0"/>
                  </a:moveTo>
                  <a:lnTo>
                    <a:pt x="5377815" y="0"/>
                  </a:lnTo>
                  <a:lnTo>
                    <a:pt x="5377815" y="2962656"/>
                  </a:lnTo>
                  <a:lnTo>
                    <a:pt x="0" y="2962656"/>
                  </a:lnTo>
                  <a:lnTo>
                    <a:pt x="0" y="0"/>
                  </a:lnTo>
                  <a:close/>
                </a:path>
              </a:pathLst>
            </a:custGeom>
            <a:blipFill>
              <a:blip r:embed="rId4"/>
              <a:stretch>
                <a:fillRect t="-1862" b="-1864"/>
              </a:stretch>
            </a:blipFill>
          </p:spPr>
        </p:sp>
      </p:grpSp>
      <p:pic>
        <p:nvPicPr>
          <p:cNvPr id="8" name="Picture 8"/>
          <p:cNvPicPr>
            <a:picLocks noChangeAspect="1"/>
          </p:cNvPicPr>
          <p:nvPr/>
        </p:nvPicPr>
        <p:blipFill>
          <a:blip r:embed="rId5"/>
          <a:srcRect b="28853"/>
          <a:stretch>
            <a:fillRect/>
          </a:stretch>
        </p:blipFill>
        <p:spPr>
          <a:xfrm>
            <a:off x="4557341" y="5584422"/>
            <a:ext cx="1831620" cy="824229"/>
          </a:xfrm>
          <a:prstGeom prst="rect">
            <a:avLst/>
          </a:prstGeom>
        </p:spPr>
      </p:pic>
      <p:sp>
        <p:nvSpPr>
          <p:cNvPr id="10" name="TextBox 10"/>
          <p:cNvSpPr txBox="1"/>
          <p:nvPr/>
        </p:nvSpPr>
        <p:spPr>
          <a:xfrm>
            <a:off x="501395" y="1967"/>
            <a:ext cx="8878532"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Biểu đồ use case Admin</a:t>
            </a:r>
          </a:p>
        </p:txBody>
      </p:sp>
      <p:pic>
        <p:nvPicPr>
          <p:cNvPr id="11" name="Picture 10"/>
          <p:cNvPicPr/>
          <p:nvPr/>
        </p:nvPicPr>
        <p:blipFill>
          <a:blip r:embed="rId6"/>
          <a:stretch>
            <a:fillRect/>
          </a:stretch>
        </p:blipFill>
        <p:spPr>
          <a:xfrm>
            <a:off x="6553200" y="1562100"/>
            <a:ext cx="11353800" cy="8305800"/>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0" y="76961"/>
            <a:ext cx="1002791" cy="951739"/>
            <a:chOff x="0" y="0"/>
            <a:chExt cx="1337055" cy="1268985"/>
          </a:xfrm>
        </p:grpSpPr>
        <p:sp>
          <p:nvSpPr>
            <p:cNvPr id="3" name="Freeform 3"/>
            <p:cNvSpPr/>
            <p:nvPr/>
          </p:nvSpPr>
          <p:spPr>
            <a:xfrm>
              <a:off x="0" y="0"/>
              <a:ext cx="1337056" cy="1268984"/>
            </a:xfrm>
            <a:custGeom>
              <a:avLst/>
              <a:gdLst/>
              <a:ahLst/>
              <a:cxnLst/>
              <a:rect l="l" t="t" r="r" b="b"/>
              <a:pathLst>
                <a:path w="1337056" h="1268984">
                  <a:moveTo>
                    <a:pt x="0" y="0"/>
                  </a:moveTo>
                  <a:lnTo>
                    <a:pt x="1337056" y="0"/>
                  </a:lnTo>
                  <a:lnTo>
                    <a:pt x="1337056" y="1268984"/>
                  </a:lnTo>
                  <a:lnTo>
                    <a:pt x="0" y="1268984"/>
                  </a:lnTo>
                  <a:lnTo>
                    <a:pt x="0" y="0"/>
                  </a:lnTo>
                  <a:close/>
                </a:path>
              </a:pathLst>
            </a:custGeom>
            <a:blipFill>
              <a:blip r:embed="rId2"/>
              <a:stretch>
                <a:fillRect t="-197" b="-197"/>
              </a:stretch>
            </a:blipFill>
          </p:spPr>
        </p:sp>
      </p:grpSp>
      <p:grpSp>
        <p:nvGrpSpPr>
          <p:cNvPr id="4" name="Group 4"/>
          <p:cNvGrpSpPr/>
          <p:nvPr/>
        </p:nvGrpSpPr>
        <p:grpSpPr>
          <a:xfrm>
            <a:off x="17026764" y="0"/>
            <a:ext cx="1261236" cy="1180609"/>
            <a:chOff x="0" y="0"/>
            <a:chExt cx="1681648" cy="1574145"/>
          </a:xfrm>
        </p:grpSpPr>
        <p:sp>
          <p:nvSpPr>
            <p:cNvPr id="5" name="Freeform 5"/>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3"/>
              <a:stretch>
                <a:fillRect l="-228" r="-230" b="1"/>
              </a:stretch>
            </a:blipFill>
          </p:spPr>
        </p:sp>
      </p:grpSp>
      <p:sp>
        <p:nvSpPr>
          <p:cNvPr id="6" name="Freeform 6"/>
          <p:cNvSpPr/>
          <p:nvPr/>
        </p:nvSpPr>
        <p:spPr>
          <a:xfrm>
            <a:off x="1981200" y="3902205"/>
            <a:ext cx="14860868" cy="2779553"/>
          </a:xfrm>
          <a:custGeom>
            <a:avLst/>
            <a:gdLst/>
            <a:ahLst/>
            <a:cxnLst/>
            <a:rect l="l" t="t" r="r" b="b"/>
            <a:pathLst>
              <a:path w="22341494" h="2779553">
                <a:moveTo>
                  <a:pt x="0" y="0"/>
                </a:moveTo>
                <a:lnTo>
                  <a:pt x="22341494" y="0"/>
                </a:lnTo>
                <a:lnTo>
                  <a:pt x="22341494" y="2779553"/>
                </a:lnTo>
                <a:lnTo>
                  <a:pt x="0" y="277955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8062096" y="2980131"/>
            <a:ext cx="2181168" cy="1785431"/>
            <a:chOff x="0" y="0"/>
            <a:chExt cx="2908224" cy="2380575"/>
          </a:xfrm>
        </p:grpSpPr>
        <p:sp>
          <p:nvSpPr>
            <p:cNvPr id="8" name="Freeform 8"/>
            <p:cNvSpPr/>
            <p:nvPr/>
          </p:nvSpPr>
          <p:spPr>
            <a:xfrm>
              <a:off x="0" y="0"/>
              <a:ext cx="2908300" cy="2380488"/>
            </a:xfrm>
            <a:custGeom>
              <a:avLst/>
              <a:gdLst/>
              <a:ahLst/>
              <a:cxnLst/>
              <a:rect l="l" t="t" r="r" b="b"/>
              <a:pathLst>
                <a:path w="2908300" h="2380488">
                  <a:moveTo>
                    <a:pt x="1454150" y="0"/>
                  </a:moveTo>
                  <a:cubicBezTo>
                    <a:pt x="651002" y="0"/>
                    <a:pt x="0" y="532892"/>
                    <a:pt x="0" y="1190244"/>
                  </a:cubicBezTo>
                  <a:cubicBezTo>
                    <a:pt x="0" y="1847596"/>
                    <a:pt x="651002" y="2380488"/>
                    <a:pt x="1454150" y="2380488"/>
                  </a:cubicBezTo>
                  <a:cubicBezTo>
                    <a:pt x="2257298" y="2380488"/>
                    <a:pt x="2908300" y="1847596"/>
                    <a:pt x="2908300" y="1190244"/>
                  </a:cubicBezTo>
                  <a:cubicBezTo>
                    <a:pt x="2908300" y="532892"/>
                    <a:pt x="2257171" y="0"/>
                    <a:pt x="1454150" y="0"/>
                  </a:cubicBezTo>
                  <a:close/>
                </a:path>
              </a:pathLst>
            </a:custGeom>
            <a:solidFill>
              <a:srgbClr val="FF7C64"/>
            </a:solidFill>
          </p:spPr>
        </p:sp>
      </p:grpSp>
      <p:sp>
        <p:nvSpPr>
          <p:cNvPr id="9" name="TextBox 9"/>
          <p:cNvSpPr txBox="1"/>
          <p:nvPr/>
        </p:nvSpPr>
        <p:spPr>
          <a:xfrm>
            <a:off x="8308700" y="3401281"/>
            <a:ext cx="1670599" cy="1623095"/>
          </a:xfrm>
          <a:prstGeom prst="rect">
            <a:avLst/>
          </a:prstGeom>
        </p:spPr>
        <p:txBody>
          <a:bodyPr lIns="0" tIns="0" rIns="0" bIns="0" rtlCol="0" anchor="t">
            <a:spAutoFit/>
          </a:bodyPr>
          <a:lstStyle/>
          <a:p>
            <a:pPr algn="ctr">
              <a:lnSpc>
                <a:spcPts val="6998"/>
              </a:lnSpc>
            </a:pPr>
            <a:r>
              <a:rPr lang="en-US" sz="4999">
                <a:solidFill>
                  <a:srgbClr val="FFFFFF"/>
                </a:solidFill>
                <a:latin typeface="Muli Bold"/>
              </a:rPr>
              <a:t>3</a:t>
            </a:r>
          </a:p>
        </p:txBody>
      </p:sp>
      <p:sp>
        <p:nvSpPr>
          <p:cNvPr id="10" name="TextBox 10"/>
          <p:cNvSpPr txBox="1"/>
          <p:nvPr/>
        </p:nvSpPr>
        <p:spPr>
          <a:xfrm>
            <a:off x="4961803" y="4765562"/>
            <a:ext cx="12417888" cy="1667123"/>
          </a:xfrm>
          <a:prstGeom prst="rect">
            <a:avLst/>
          </a:prstGeom>
        </p:spPr>
        <p:txBody>
          <a:bodyPr lIns="0" tIns="0" rIns="0" bIns="0" rtlCol="0" anchor="t">
            <a:spAutoFit/>
          </a:bodyPr>
          <a:lstStyle/>
          <a:p>
            <a:pPr algn="l">
              <a:lnSpc>
                <a:spcPts val="12959"/>
              </a:lnSpc>
            </a:pPr>
            <a:r>
              <a:rPr lang="en-US" sz="10799" dirty="0">
                <a:solidFill>
                  <a:srgbClr val="FF7C64"/>
                </a:solidFill>
                <a:latin typeface="Oswald"/>
              </a:rPr>
              <a:t>Demo </a:t>
            </a:r>
            <a:r>
              <a:rPr lang="en-US" sz="10799" dirty="0" err="1">
                <a:solidFill>
                  <a:srgbClr val="FF7C64"/>
                </a:solidFill>
                <a:latin typeface="Oswald"/>
              </a:rPr>
              <a:t>sản</a:t>
            </a:r>
            <a:r>
              <a:rPr lang="en-US" sz="10799" dirty="0">
                <a:solidFill>
                  <a:srgbClr val="FF7C64"/>
                </a:solidFill>
                <a:latin typeface="Oswald"/>
              </a:rPr>
              <a:t> </a:t>
            </a:r>
            <a:r>
              <a:rPr lang="en-US" sz="10799" dirty="0" err="1">
                <a:solidFill>
                  <a:srgbClr val="FF7C64"/>
                </a:solidFill>
                <a:latin typeface="Oswald"/>
              </a:rPr>
              <a:t>phẩm</a:t>
            </a:r>
            <a:endParaRPr lang="en-US" sz="10799" dirty="0">
              <a:solidFill>
                <a:srgbClr val="FF7C64"/>
              </a:solidFill>
              <a:latin typeface="Oswald"/>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9758349" y="1868897"/>
            <a:ext cx="7728525" cy="3322178"/>
            <a:chOff x="0" y="0"/>
            <a:chExt cx="10304700" cy="4429571"/>
          </a:xfrm>
        </p:grpSpPr>
        <p:sp>
          <p:nvSpPr>
            <p:cNvPr id="4" name="Freeform 4"/>
            <p:cNvSpPr/>
            <p:nvPr/>
          </p:nvSpPr>
          <p:spPr>
            <a:xfrm>
              <a:off x="0" y="0"/>
              <a:ext cx="10304653" cy="4429633"/>
            </a:xfrm>
            <a:custGeom>
              <a:avLst/>
              <a:gdLst/>
              <a:ahLst/>
              <a:cxnLst/>
              <a:rect l="l" t="t" r="r" b="b"/>
              <a:pathLst>
                <a:path w="10304653" h="4429633">
                  <a:moveTo>
                    <a:pt x="0" y="0"/>
                  </a:moveTo>
                  <a:lnTo>
                    <a:pt x="10304653" y="0"/>
                  </a:lnTo>
                  <a:lnTo>
                    <a:pt x="10304653" y="4429633"/>
                  </a:lnTo>
                  <a:lnTo>
                    <a:pt x="0" y="4429633"/>
                  </a:lnTo>
                  <a:lnTo>
                    <a:pt x="0" y="0"/>
                  </a:lnTo>
                  <a:close/>
                </a:path>
              </a:pathLst>
            </a:custGeom>
            <a:blipFill>
              <a:blip r:embed="rId4"/>
              <a:stretch>
                <a:fillRect t="-141" b="-140"/>
              </a:stretch>
            </a:blipFill>
          </p:spPr>
        </p:sp>
      </p:grpSp>
      <p:pic>
        <p:nvPicPr>
          <p:cNvPr id="5" name="Picture 5"/>
          <p:cNvPicPr>
            <a:picLocks noChangeAspect="1"/>
          </p:cNvPicPr>
          <p:nvPr/>
        </p:nvPicPr>
        <p:blipFill>
          <a:blip r:embed="rId5"/>
          <a:srcRect b="27777"/>
          <a:stretch>
            <a:fillRect/>
          </a:stretch>
        </p:blipFill>
        <p:spPr>
          <a:xfrm rot="-1098022">
            <a:off x="5455199" y="4258457"/>
            <a:ext cx="4058248" cy="791358"/>
          </a:xfrm>
          <a:prstGeom prst="rect">
            <a:avLst/>
          </a:prstGeom>
        </p:spPr>
      </p:pic>
      <p:pic>
        <p:nvPicPr>
          <p:cNvPr id="6" name="Picture 6"/>
          <p:cNvPicPr>
            <a:picLocks noChangeAspect="1"/>
          </p:cNvPicPr>
          <p:nvPr/>
        </p:nvPicPr>
        <p:blipFill>
          <a:blip r:embed="rId5"/>
          <a:srcRect b="27777"/>
          <a:stretch>
            <a:fillRect/>
          </a:stretch>
        </p:blipFill>
        <p:spPr>
          <a:xfrm rot="1577443">
            <a:off x="5310517" y="6567607"/>
            <a:ext cx="4260917" cy="830879"/>
          </a:xfrm>
          <a:prstGeom prst="rect">
            <a:avLst/>
          </a:prstGeom>
        </p:spPr>
      </p:pic>
      <p:sp>
        <p:nvSpPr>
          <p:cNvPr id="7" name="TextBox 7"/>
          <p:cNvSpPr txBox="1"/>
          <p:nvPr/>
        </p:nvSpPr>
        <p:spPr>
          <a:xfrm>
            <a:off x="1691837" y="5116082"/>
            <a:ext cx="4697026"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Trang chủ</a:t>
            </a:r>
          </a:p>
        </p:txBody>
      </p:sp>
      <p:grpSp>
        <p:nvGrpSpPr>
          <p:cNvPr id="8" name="Group 8"/>
          <p:cNvGrpSpPr/>
          <p:nvPr/>
        </p:nvGrpSpPr>
        <p:grpSpPr>
          <a:xfrm>
            <a:off x="17026764" y="0"/>
            <a:ext cx="1261236" cy="1180609"/>
            <a:chOff x="0" y="0"/>
            <a:chExt cx="1681648" cy="1574145"/>
          </a:xfrm>
        </p:grpSpPr>
        <p:sp>
          <p:nvSpPr>
            <p:cNvPr id="9" name="Freeform 9"/>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6"/>
              <a:stretch>
                <a:fillRect l="-228" r="-230" b="1"/>
              </a:stretch>
            </a:blipFill>
          </p:spPr>
        </p:sp>
      </p:grpSp>
      <p:sp>
        <p:nvSpPr>
          <p:cNvPr id="10" name="Freeform 10"/>
          <p:cNvSpPr/>
          <p:nvPr/>
        </p:nvSpPr>
        <p:spPr>
          <a:xfrm>
            <a:off x="409869" y="7834018"/>
            <a:ext cx="7031106" cy="2452982"/>
          </a:xfrm>
          <a:custGeom>
            <a:avLst/>
            <a:gdLst/>
            <a:ahLst/>
            <a:cxnLst/>
            <a:rect l="l" t="t" r="r" b="b"/>
            <a:pathLst>
              <a:path w="7031106" h="2452982">
                <a:moveTo>
                  <a:pt x="0" y="0"/>
                </a:moveTo>
                <a:lnTo>
                  <a:pt x="7031106" y="0"/>
                </a:lnTo>
                <a:lnTo>
                  <a:pt x="7031106" y="2452982"/>
                </a:lnTo>
                <a:lnTo>
                  <a:pt x="0" y="245298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pic>
        <p:nvPicPr>
          <p:cNvPr id="11" name="Picture 11"/>
          <p:cNvPicPr>
            <a:picLocks noChangeAspect="1"/>
          </p:cNvPicPr>
          <p:nvPr/>
        </p:nvPicPr>
        <p:blipFill>
          <a:blip r:embed="rId5"/>
          <a:srcRect b="27777"/>
          <a:stretch>
            <a:fillRect/>
          </a:stretch>
        </p:blipFill>
        <p:spPr>
          <a:xfrm rot="5400000">
            <a:off x="2813966" y="6783682"/>
            <a:ext cx="2181578" cy="425408"/>
          </a:xfrm>
          <a:prstGeom prst="rect">
            <a:avLst/>
          </a:prstGeom>
        </p:spPr>
      </p:pic>
      <p:sp>
        <p:nvSpPr>
          <p:cNvPr id="13" name="Freeform 13"/>
          <p:cNvSpPr/>
          <p:nvPr/>
        </p:nvSpPr>
        <p:spPr>
          <a:xfrm>
            <a:off x="1106698" y="4935658"/>
            <a:ext cx="1170278" cy="1110700"/>
          </a:xfrm>
          <a:custGeom>
            <a:avLst/>
            <a:gdLst/>
            <a:ahLst/>
            <a:cxnLst/>
            <a:rect l="l" t="t" r="r" b="b"/>
            <a:pathLst>
              <a:path w="1170278" h="1110700">
                <a:moveTo>
                  <a:pt x="0" y="0"/>
                </a:moveTo>
                <a:lnTo>
                  <a:pt x="1170278" y="0"/>
                </a:lnTo>
                <a:lnTo>
                  <a:pt x="1170278" y="1110700"/>
                </a:lnTo>
                <a:lnTo>
                  <a:pt x="0" y="1110700"/>
                </a:lnTo>
                <a:lnTo>
                  <a:pt x="0" y="0"/>
                </a:lnTo>
                <a:close/>
              </a:path>
            </a:pathLst>
          </a:custGeom>
          <a:blipFill>
            <a:blip r:embed="rId9">
              <a:extLst>
                <a:ext uri="{96DAC541-7B7A-43D3-8B79-37D633B846F1}">
                  <asvg:svgBlip xmlns:asvg="http://schemas.microsoft.com/office/drawing/2016/SVG/main" xmlns="" r:embed="rId11"/>
                </a:ext>
              </a:extLst>
            </a:blip>
            <a:stretch>
              <a:fillRect/>
            </a:stretch>
          </a:blipFill>
        </p:spPr>
      </p:sp>
      <p:sp>
        <p:nvSpPr>
          <p:cNvPr id="14" name="TextBox 14"/>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5" name="TextBox 15"/>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6" name="TextBox 16"/>
          <p:cNvSpPr txBox="1"/>
          <p:nvPr/>
        </p:nvSpPr>
        <p:spPr>
          <a:xfrm>
            <a:off x="600434" y="8349932"/>
            <a:ext cx="6649977" cy="168338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Cho phép người dùng tùy chọn các chức năng của Website và xem tất cả sản phẩm.</a:t>
            </a:r>
          </a:p>
        </p:txBody>
      </p:sp>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3515" y="5562258"/>
            <a:ext cx="7728490" cy="4471059"/>
          </a:xfrm>
          <a:prstGeom prst="rect">
            <a:avLst/>
          </a:prstGeom>
        </p:spPr>
      </p:pic>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7026764" y="0"/>
            <a:ext cx="1261236" cy="1180609"/>
            <a:chOff x="0" y="0"/>
            <a:chExt cx="1681648" cy="1574145"/>
          </a:xfrm>
        </p:grpSpPr>
        <p:sp>
          <p:nvSpPr>
            <p:cNvPr id="3" name="Freeform 3"/>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2"/>
              <a:stretch>
                <a:fillRect l="-228" r="-230" b="1"/>
              </a:stretch>
            </a:blipFill>
          </p:spPr>
        </p:sp>
      </p:grpSp>
      <p:sp>
        <p:nvSpPr>
          <p:cNvPr id="4" name="Freeform 4"/>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1256894" y="4890343"/>
            <a:ext cx="7031106" cy="2014812"/>
          </a:xfrm>
          <a:custGeom>
            <a:avLst/>
            <a:gdLst/>
            <a:ahLst/>
            <a:cxnLst/>
            <a:rect l="l" t="t" r="r" b="b"/>
            <a:pathLst>
              <a:path w="7031106" h="2014812">
                <a:moveTo>
                  <a:pt x="0" y="0"/>
                </a:moveTo>
                <a:lnTo>
                  <a:pt x="7031106" y="0"/>
                </a:lnTo>
                <a:lnTo>
                  <a:pt x="7031106" y="2014812"/>
                </a:lnTo>
                <a:lnTo>
                  <a:pt x="0" y="201481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pic>
        <p:nvPicPr>
          <p:cNvPr id="6" name="Picture 6"/>
          <p:cNvPicPr>
            <a:picLocks noChangeAspect="1"/>
          </p:cNvPicPr>
          <p:nvPr/>
        </p:nvPicPr>
        <p:blipFill>
          <a:blip r:embed="rId7"/>
          <a:srcRect b="27777"/>
          <a:stretch>
            <a:fillRect/>
          </a:stretch>
        </p:blipFill>
        <p:spPr>
          <a:xfrm>
            <a:off x="9982200" y="5907546"/>
            <a:ext cx="1425114" cy="277897"/>
          </a:xfrm>
          <a:prstGeom prst="rect">
            <a:avLst/>
          </a:prstGeom>
        </p:spPr>
      </p:pic>
      <p:pic>
        <p:nvPicPr>
          <p:cNvPr id="8" name="Picture 8"/>
          <p:cNvPicPr>
            <a:picLocks noChangeAspect="1"/>
          </p:cNvPicPr>
          <p:nvPr/>
        </p:nvPicPr>
        <p:blipFill>
          <a:blip r:embed="rId8"/>
          <a:srcRect/>
          <a:stretch>
            <a:fillRect/>
          </a:stretch>
        </p:blipFill>
        <p:spPr>
          <a:xfrm>
            <a:off x="14772447" y="7018496"/>
            <a:ext cx="3054767" cy="3054767"/>
          </a:xfrm>
          <a:prstGeom prst="rect">
            <a:avLst/>
          </a:prstGeom>
        </p:spPr>
      </p:pic>
      <p:sp>
        <p:nvSpPr>
          <p:cNvPr id="9" name="Freeform 9"/>
          <p:cNvSpPr/>
          <p:nvPr/>
        </p:nvSpPr>
        <p:spPr>
          <a:xfrm>
            <a:off x="1691837" y="1280766"/>
            <a:ext cx="1078630" cy="1026014"/>
          </a:xfrm>
          <a:custGeom>
            <a:avLst/>
            <a:gdLst/>
            <a:ahLst/>
            <a:cxnLst/>
            <a:rect l="l" t="t" r="r" b="b"/>
            <a:pathLst>
              <a:path w="1078630" h="1026014">
                <a:moveTo>
                  <a:pt x="0" y="0"/>
                </a:moveTo>
                <a:lnTo>
                  <a:pt x="1078630" y="0"/>
                </a:lnTo>
                <a:lnTo>
                  <a:pt x="1078630" y="1026013"/>
                </a:lnTo>
                <a:lnTo>
                  <a:pt x="0" y="1026013"/>
                </a:lnTo>
                <a:lnTo>
                  <a:pt x="0" y="0"/>
                </a:lnTo>
                <a:close/>
              </a:path>
            </a:pathLst>
          </a:custGeom>
          <a:blipFill>
            <a:blip r:embed="rId9"/>
            <a:stretch>
              <a:fillRect/>
            </a:stretch>
          </a:blipFill>
        </p:spPr>
      </p:sp>
      <p:sp>
        <p:nvSpPr>
          <p:cNvPr id="10" name="TextBox 10"/>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1" name="TextBox 11"/>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2" name="TextBox 12"/>
          <p:cNvSpPr txBox="1"/>
          <p:nvPr/>
        </p:nvSpPr>
        <p:spPr>
          <a:xfrm>
            <a:off x="2770467" y="1285772"/>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Tìm kiếm sản phẩm</a:t>
            </a:r>
          </a:p>
        </p:txBody>
      </p:sp>
      <p:sp>
        <p:nvSpPr>
          <p:cNvPr id="13" name="TextBox 13"/>
          <p:cNvSpPr txBox="1"/>
          <p:nvPr/>
        </p:nvSpPr>
        <p:spPr>
          <a:xfrm>
            <a:off x="11447458" y="5387422"/>
            <a:ext cx="6649977"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Cho phép khách hàng tìm kiếm sản phẩm theo tên hãng </a:t>
            </a:r>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600" y="2705100"/>
            <a:ext cx="10058400" cy="7368163"/>
          </a:xfrm>
          <a:prstGeom prst="rect">
            <a:avLst/>
          </a:prstGeom>
        </p:spPr>
      </p:pic>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3" name="Picture 3"/>
          <p:cNvPicPr>
            <a:picLocks noChangeAspect="1"/>
          </p:cNvPicPr>
          <p:nvPr/>
        </p:nvPicPr>
        <p:blipFill>
          <a:blip r:embed="rId4"/>
          <a:srcRect b="27777"/>
          <a:stretch>
            <a:fillRect/>
          </a:stretch>
        </p:blipFill>
        <p:spPr>
          <a:xfrm>
            <a:off x="5341161" y="8466942"/>
            <a:ext cx="4058248" cy="791358"/>
          </a:xfrm>
          <a:prstGeom prst="rect">
            <a:avLst/>
          </a:prstGeom>
        </p:spPr>
      </p:pic>
      <p:grpSp>
        <p:nvGrpSpPr>
          <p:cNvPr id="4" name="Group 4"/>
          <p:cNvGrpSpPr/>
          <p:nvPr/>
        </p:nvGrpSpPr>
        <p:grpSpPr>
          <a:xfrm>
            <a:off x="17026764" y="0"/>
            <a:ext cx="1261236" cy="1180609"/>
            <a:chOff x="0" y="0"/>
            <a:chExt cx="1681648" cy="1574145"/>
          </a:xfrm>
        </p:grpSpPr>
        <p:sp>
          <p:nvSpPr>
            <p:cNvPr id="5" name="Freeform 5"/>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5"/>
              <a:stretch>
                <a:fillRect l="-228" r="-230" b="1"/>
              </a:stretch>
            </a:blipFill>
          </p:spPr>
        </p:sp>
      </p:grpSp>
      <p:sp>
        <p:nvSpPr>
          <p:cNvPr id="6" name="Freeform 6"/>
          <p:cNvSpPr/>
          <p:nvPr/>
        </p:nvSpPr>
        <p:spPr>
          <a:xfrm>
            <a:off x="0" y="2519880"/>
            <a:ext cx="7031106" cy="2014812"/>
          </a:xfrm>
          <a:custGeom>
            <a:avLst/>
            <a:gdLst/>
            <a:ahLst/>
            <a:cxnLst/>
            <a:rect l="l" t="t" r="r" b="b"/>
            <a:pathLst>
              <a:path w="7031106" h="2014812">
                <a:moveTo>
                  <a:pt x="0" y="0"/>
                </a:moveTo>
                <a:lnTo>
                  <a:pt x="7031106" y="0"/>
                </a:lnTo>
                <a:lnTo>
                  <a:pt x="7031106" y="2014812"/>
                </a:lnTo>
                <a:lnTo>
                  <a:pt x="0" y="201481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pic>
        <p:nvPicPr>
          <p:cNvPr id="7" name="Picture 7"/>
          <p:cNvPicPr>
            <a:picLocks noChangeAspect="1"/>
          </p:cNvPicPr>
          <p:nvPr/>
        </p:nvPicPr>
        <p:blipFill>
          <a:blip r:embed="rId4"/>
          <a:srcRect b="27777"/>
          <a:stretch>
            <a:fillRect/>
          </a:stretch>
        </p:blipFill>
        <p:spPr>
          <a:xfrm rot="-5400000">
            <a:off x="2034536" y="5473895"/>
            <a:ext cx="2333423" cy="455018"/>
          </a:xfrm>
          <a:prstGeom prst="rect">
            <a:avLst/>
          </a:prstGeom>
        </p:spPr>
      </p:pic>
      <p:sp>
        <p:nvSpPr>
          <p:cNvPr id="9" name="Freeform 9"/>
          <p:cNvSpPr/>
          <p:nvPr/>
        </p:nvSpPr>
        <p:spPr>
          <a:xfrm>
            <a:off x="1895109" y="1180609"/>
            <a:ext cx="1078630" cy="1026014"/>
          </a:xfrm>
          <a:custGeom>
            <a:avLst/>
            <a:gdLst/>
            <a:ahLst/>
            <a:cxnLst/>
            <a:rect l="l" t="t" r="r" b="b"/>
            <a:pathLst>
              <a:path w="1078630" h="1026014">
                <a:moveTo>
                  <a:pt x="0" y="0"/>
                </a:moveTo>
                <a:lnTo>
                  <a:pt x="1078629" y="0"/>
                </a:lnTo>
                <a:lnTo>
                  <a:pt x="1078629" y="1026014"/>
                </a:lnTo>
                <a:lnTo>
                  <a:pt x="0" y="1026014"/>
                </a:lnTo>
                <a:lnTo>
                  <a:pt x="0" y="0"/>
                </a:lnTo>
                <a:close/>
              </a:path>
            </a:pathLst>
          </a:custGeom>
          <a:blipFill>
            <a:blip r:embed="rId8"/>
            <a:stretch>
              <a:fillRect/>
            </a:stretch>
          </a:blipFill>
        </p:spPr>
      </p:sp>
      <p:sp>
        <p:nvSpPr>
          <p:cNvPr id="10" name="Freeform 10"/>
          <p:cNvSpPr/>
          <p:nvPr/>
        </p:nvSpPr>
        <p:spPr>
          <a:xfrm>
            <a:off x="965236" y="6430167"/>
            <a:ext cx="4464507" cy="3757534"/>
          </a:xfrm>
          <a:custGeom>
            <a:avLst/>
            <a:gdLst/>
            <a:ahLst/>
            <a:cxnLst/>
            <a:rect l="l" t="t" r="r" b="b"/>
            <a:pathLst>
              <a:path w="4464507" h="3757534">
                <a:moveTo>
                  <a:pt x="0" y="0"/>
                </a:moveTo>
                <a:lnTo>
                  <a:pt x="4464507" y="0"/>
                </a:lnTo>
                <a:lnTo>
                  <a:pt x="4464507" y="3757534"/>
                </a:lnTo>
                <a:lnTo>
                  <a:pt x="0" y="3757534"/>
                </a:lnTo>
                <a:lnTo>
                  <a:pt x="0" y="0"/>
                </a:lnTo>
                <a:close/>
              </a:path>
            </a:pathLst>
          </a:custGeom>
          <a:blipFill>
            <a:blip r:embed="rId9"/>
            <a:stretch>
              <a:fillRect/>
            </a:stretch>
          </a:blipFill>
        </p:spPr>
      </p:sp>
      <p:sp>
        <p:nvSpPr>
          <p:cNvPr id="11" name="TextBox 11"/>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2" name="TextBox 12"/>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3" name="TextBox 13"/>
          <p:cNvSpPr txBox="1"/>
          <p:nvPr/>
        </p:nvSpPr>
        <p:spPr>
          <a:xfrm>
            <a:off x="2770467" y="1285772"/>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Thanh toán Online</a:t>
            </a:r>
          </a:p>
        </p:txBody>
      </p:sp>
      <p:sp>
        <p:nvSpPr>
          <p:cNvPr id="14" name="TextBox 14"/>
          <p:cNvSpPr txBox="1"/>
          <p:nvPr/>
        </p:nvSpPr>
        <p:spPr>
          <a:xfrm>
            <a:off x="190565" y="3016959"/>
            <a:ext cx="6649977"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Cho phép khách hàng thanh toán trực tuyến </a:t>
            </a:r>
          </a:p>
        </p:txBody>
      </p:sp>
      <p:pic>
        <p:nvPicPr>
          <p:cNvPr id="16" name="Picture 15"/>
          <p:cNvPicPr/>
          <p:nvPr/>
        </p:nvPicPr>
        <p:blipFill>
          <a:blip r:embed="rId10"/>
          <a:stretch>
            <a:fillRect/>
          </a:stretch>
        </p:blipFill>
        <p:spPr>
          <a:xfrm>
            <a:off x="9399409" y="2519879"/>
            <a:ext cx="8750062" cy="7667821"/>
          </a:xfrm>
          <a:prstGeom prst="rect">
            <a:avLst/>
          </a:prstGeom>
        </p:spPr>
      </p:pic>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7026764" y="0"/>
            <a:ext cx="1261236" cy="1180609"/>
            <a:chOff x="0" y="0"/>
            <a:chExt cx="1681648" cy="1574145"/>
          </a:xfrm>
        </p:grpSpPr>
        <p:sp>
          <p:nvSpPr>
            <p:cNvPr id="4" name="Freeform 4"/>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4"/>
              <a:stretch>
                <a:fillRect l="-228" r="-230" b="1"/>
              </a:stretch>
            </a:blipFill>
          </p:spPr>
        </p:sp>
      </p:grpSp>
      <p:sp>
        <p:nvSpPr>
          <p:cNvPr id="5" name="Freeform 5"/>
          <p:cNvSpPr/>
          <p:nvPr/>
        </p:nvSpPr>
        <p:spPr>
          <a:xfrm>
            <a:off x="11447458" y="3058602"/>
            <a:ext cx="6840542" cy="2014812"/>
          </a:xfrm>
          <a:custGeom>
            <a:avLst/>
            <a:gdLst/>
            <a:ahLst/>
            <a:cxnLst/>
            <a:rect l="l" t="t" r="r" b="b"/>
            <a:pathLst>
              <a:path w="6840542" h="2014812">
                <a:moveTo>
                  <a:pt x="0" y="0"/>
                </a:moveTo>
                <a:lnTo>
                  <a:pt x="6840542" y="0"/>
                </a:lnTo>
                <a:lnTo>
                  <a:pt x="6840542" y="2014812"/>
                </a:lnTo>
                <a:lnTo>
                  <a:pt x="0" y="201481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52400" y="2355498"/>
            <a:ext cx="10044823" cy="7763958"/>
          </a:xfrm>
          <a:custGeom>
            <a:avLst/>
            <a:gdLst/>
            <a:ahLst/>
            <a:cxnLst/>
            <a:rect l="l" t="t" r="r" b="b"/>
            <a:pathLst>
              <a:path w="10044823" h="7763958">
                <a:moveTo>
                  <a:pt x="0" y="0"/>
                </a:moveTo>
                <a:lnTo>
                  <a:pt x="10044823" y="0"/>
                </a:lnTo>
                <a:lnTo>
                  <a:pt x="10044823" y="7763958"/>
                </a:lnTo>
                <a:lnTo>
                  <a:pt x="0" y="7763958"/>
                </a:lnTo>
                <a:lnTo>
                  <a:pt x="0" y="0"/>
                </a:lnTo>
                <a:close/>
              </a:path>
            </a:pathLst>
          </a:custGeom>
          <a:blipFill>
            <a:blip r:embed="rId7"/>
            <a:stretch>
              <a:fillRect r="-1382"/>
            </a:stretch>
          </a:blipFill>
        </p:spPr>
      </p:sp>
      <p:sp>
        <p:nvSpPr>
          <p:cNvPr id="8" name="Freeform 8"/>
          <p:cNvSpPr/>
          <p:nvPr/>
        </p:nvSpPr>
        <p:spPr>
          <a:xfrm>
            <a:off x="14781972" y="6586842"/>
            <a:ext cx="3533837" cy="3602381"/>
          </a:xfrm>
          <a:custGeom>
            <a:avLst/>
            <a:gdLst/>
            <a:ahLst/>
            <a:cxnLst/>
            <a:rect l="l" t="t" r="r" b="b"/>
            <a:pathLst>
              <a:path w="3533837" h="3602381">
                <a:moveTo>
                  <a:pt x="0" y="0"/>
                </a:moveTo>
                <a:lnTo>
                  <a:pt x="3533836" y="0"/>
                </a:lnTo>
                <a:lnTo>
                  <a:pt x="3533836" y="3602381"/>
                </a:lnTo>
                <a:lnTo>
                  <a:pt x="0" y="3602381"/>
                </a:lnTo>
                <a:lnTo>
                  <a:pt x="0" y="0"/>
                </a:lnTo>
                <a:close/>
              </a:path>
            </a:pathLst>
          </a:custGeom>
          <a:blipFill>
            <a:blip r:embed="rId8"/>
            <a:stretch>
              <a:fillRect/>
            </a:stretch>
          </a:blipFill>
        </p:spPr>
      </p:sp>
      <p:sp>
        <p:nvSpPr>
          <p:cNvPr id="9" name="Freeform 9"/>
          <p:cNvSpPr/>
          <p:nvPr/>
        </p:nvSpPr>
        <p:spPr>
          <a:xfrm>
            <a:off x="1691837" y="1272247"/>
            <a:ext cx="1032374" cy="976063"/>
          </a:xfrm>
          <a:custGeom>
            <a:avLst/>
            <a:gdLst/>
            <a:ahLst/>
            <a:cxnLst/>
            <a:rect l="l" t="t" r="r" b="b"/>
            <a:pathLst>
              <a:path w="1032374" h="976063">
                <a:moveTo>
                  <a:pt x="0" y="0"/>
                </a:moveTo>
                <a:lnTo>
                  <a:pt x="1032374" y="0"/>
                </a:lnTo>
                <a:lnTo>
                  <a:pt x="1032374" y="976063"/>
                </a:lnTo>
                <a:lnTo>
                  <a:pt x="0" y="976063"/>
                </a:lnTo>
                <a:lnTo>
                  <a:pt x="0" y="0"/>
                </a:lnTo>
                <a:close/>
              </a:path>
            </a:pathLst>
          </a:custGeom>
          <a:blipFill>
            <a:blip r:embed="rId9"/>
            <a:stretch>
              <a:fillRect/>
            </a:stretch>
          </a:blipFill>
        </p:spPr>
      </p:sp>
      <p:sp>
        <p:nvSpPr>
          <p:cNvPr id="10" name="TextBox 10"/>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1" name="TextBox 11"/>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2" name="TextBox 12"/>
          <p:cNvSpPr txBox="1"/>
          <p:nvPr/>
        </p:nvSpPr>
        <p:spPr>
          <a:xfrm>
            <a:off x="1256344" y="1318034"/>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Đặt hàng</a:t>
            </a:r>
          </a:p>
        </p:txBody>
      </p:sp>
      <p:sp>
        <p:nvSpPr>
          <p:cNvPr id="13" name="TextBox 13"/>
          <p:cNvSpPr txBox="1"/>
          <p:nvPr/>
        </p:nvSpPr>
        <p:spPr>
          <a:xfrm>
            <a:off x="11447458" y="3284218"/>
            <a:ext cx="6649977" cy="168338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Khi khách hàng đã chọn được sản phẩm ưng ý nhất thì sẽ tiến hành đặt hàng</a:t>
            </a:r>
          </a:p>
        </p:txBody>
      </p:sp>
      <p:pic>
        <p:nvPicPr>
          <p:cNvPr id="14" name="Picture 3"/>
          <p:cNvPicPr>
            <a:picLocks noChangeAspect="1"/>
          </p:cNvPicPr>
          <p:nvPr/>
        </p:nvPicPr>
        <p:blipFill>
          <a:blip r:embed="rId10"/>
          <a:srcRect b="27777"/>
          <a:stretch>
            <a:fillRect/>
          </a:stretch>
        </p:blipFill>
        <p:spPr>
          <a:xfrm rot="18735532">
            <a:off x="9175102" y="6413208"/>
            <a:ext cx="4058248" cy="644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4126902" y="7412060"/>
            <a:ext cx="4161098" cy="2874940"/>
            <a:chOff x="0" y="0"/>
            <a:chExt cx="5548131" cy="3833253"/>
          </a:xfrm>
        </p:grpSpPr>
        <p:sp>
          <p:nvSpPr>
            <p:cNvPr id="4" name="Freeform 4"/>
            <p:cNvSpPr/>
            <p:nvPr/>
          </p:nvSpPr>
          <p:spPr>
            <a:xfrm>
              <a:off x="0" y="0"/>
              <a:ext cx="5548122" cy="3833241"/>
            </a:xfrm>
            <a:custGeom>
              <a:avLst/>
              <a:gdLst/>
              <a:ahLst/>
              <a:cxnLst/>
              <a:rect l="l" t="t" r="r" b="b"/>
              <a:pathLst>
                <a:path w="5548122" h="3833241">
                  <a:moveTo>
                    <a:pt x="0" y="0"/>
                  </a:moveTo>
                  <a:lnTo>
                    <a:pt x="5548122" y="0"/>
                  </a:lnTo>
                  <a:lnTo>
                    <a:pt x="5548122" y="3833241"/>
                  </a:lnTo>
                  <a:lnTo>
                    <a:pt x="0" y="3833241"/>
                  </a:lnTo>
                  <a:lnTo>
                    <a:pt x="0" y="0"/>
                  </a:lnTo>
                  <a:close/>
                </a:path>
              </a:pathLst>
            </a:custGeom>
            <a:blipFill>
              <a:blip r:embed="rId4"/>
              <a:stretch>
                <a:fillRect t="-177" b="-177"/>
              </a:stretch>
            </a:blipFill>
          </p:spPr>
        </p:sp>
      </p:grpSp>
      <p:grpSp>
        <p:nvGrpSpPr>
          <p:cNvPr id="5" name="Group 5"/>
          <p:cNvGrpSpPr/>
          <p:nvPr/>
        </p:nvGrpSpPr>
        <p:grpSpPr>
          <a:xfrm>
            <a:off x="153920" y="4332288"/>
            <a:ext cx="13774832" cy="5954712"/>
            <a:chOff x="0" y="0"/>
            <a:chExt cx="18366443" cy="7939616"/>
          </a:xfrm>
        </p:grpSpPr>
        <p:sp>
          <p:nvSpPr>
            <p:cNvPr id="6" name="Freeform 6"/>
            <p:cNvSpPr/>
            <p:nvPr/>
          </p:nvSpPr>
          <p:spPr>
            <a:xfrm>
              <a:off x="0" y="0"/>
              <a:ext cx="18366487" cy="7939659"/>
            </a:xfrm>
            <a:custGeom>
              <a:avLst/>
              <a:gdLst/>
              <a:ahLst/>
              <a:cxnLst/>
              <a:rect l="l" t="t" r="r" b="b"/>
              <a:pathLst>
                <a:path w="18366487" h="7939659">
                  <a:moveTo>
                    <a:pt x="0" y="0"/>
                  </a:moveTo>
                  <a:lnTo>
                    <a:pt x="18366487" y="0"/>
                  </a:lnTo>
                  <a:lnTo>
                    <a:pt x="18366487" y="7939659"/>
                  </a:lnTo>
                  <a:lnTo>
                    <a:pt x="0" y="7939659"/>
                  </a:lnTo>
                  <a:lnTo>
                    <a:pt x="0" y="0"/>
                  </a:lnTo>
                  <a:close/>
                </a:path>
              </a:pathLst>
            </a:custGeom>
            <a:blipFill>
              <a:blip r:embed="rId5"/>
              <a:stretch>
                <a:fillRect l="-375" r="-375"/>
              </a:stretch>
            </a:blipFill>
          </p:spPr>
        </p:sp>
      </p:grpSp>
      <p:sp>
        <p:nvSpPr>
          <p:cNvPr id="7" name="TextBox 7"/>
          <p:cNvSpPr txBox="1"/>
          <p:nvPr/>
        </p:nvSpPr>
        <p:spPr>
          <a:xfrm>
            <a:off x="1256344" y="1318034"/>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Thống kê</a:t>
            </a:r>
          </a:p>
        </p:txBody>
      </p:sp>
      <p:grpSp>
        <p:nvGrpSpPr>
          <p:cNvPr id="8" name="Group 8"/>
          <p:cNvGrpSpPr/>
          <p:nvPr/>
        </p:nvGrpSpPr>
        <p:grpSpPr>
          <a:xfrm>
            <a:off x="17026764" y="0"/>
            <a:ext cx="1261236" cy="1180609"/>
            <a:chOff x="0" y="0"/>
            <a:chExt cx="1681648" cy="1574145"/>
          </a:xfrm>
        </p:grpSpPr>
        <p:sp>
          <p:nvSpPr>
            <p:cNvPr id="9" name="Freeform 9"/>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6"/>
              <a:stretch>
                <a:fillRect l="-228" r="-230" b="1"/>
              </a:stretch>
            </a:blipFill>
          </p:spPr>
        </p:sp>
      </p:grpSp>
      <p:sp>
        <p:nvSpPr>
          <p:cNvPr id="10" name="Freeform 10"/>
          <p:cNvSpPr/>
          <p:nvPr/>
        </p:nvSpPr>
        <p:spPr>
          <a:xfrm>
            <a:off x="8843901" y="927452"/>
            <a:ext cx="7031106" cy="2630494"/>
          </a:xfrm>
          <a:custGeom>
            <a:avLst/>
            <a:gdLst/>
            <a:ahLst/>
            <a:cxnLst/>
            <a:rect l="l" t="t" r="r" b="b"/>
            <a:pathLst>
              <a:path w="7031106" h="2630494">
                <a:moveTo>
                  <a:pt x="0" y="0"/>
                </a:moveTo>
                <a:lnTo>
                  <a:pt x="7031106" y="0"/>
                </a:lnTo>
                <a:lnTo>
                  <a:pt x="7031106" y="2630494"/>
                </a:lnTo>
                <a:lnTo>
                  <a:pt x="0" y="263049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pic>
        <p:nvPicPr>
          <p:cNvPr id="11" name="Picture 11"/>
          <p:cNvPicPr>
            <a:picLocks noChangeAspect="1"/>
          </p:cNvPicPr>
          <p:nvPr/>
        </p:nvPicPr>
        <p:blipFill>
          <a:blip r:embed="rId9"/>
          <a:srcRect b="27777"/>
          <a:stretch>
            <a:fillRect/>
          </a:stretch>
        </p:blipFill>
        <p:spPr>
          <a:xfrm rot="74924">
            <a:off x="6157885" y="1641388"/>
            <a:ext cx="2333423" cy="455018"/>
          </a:xfrm>
          <a:prstGeom prst="rect">
            <a:avLst/>
          </a:prstGeom>
        </p:spPr>
      </p:pic>
      <p:sp>
        <p:nvSpPr>
          <p:cNvPr id="12" name="Freeform 12"/>
          <p:cNvSpPr/>
          <p:nvPr/>
        </p:nvSpPr>
        <p:spPr>
          <a:xfrm>
            <a:off x="1691837" y="1180483"/>
            <a:ext cx="1123498" cy="1062217"/>
          </a:xfrm>
          <a:custGeom>
            <a:avLst/>
            <a:gdLst/>
            <a:ahLst/>
            <a:cxnLst/>
            <a:rect l="l" t="t" r="r" b="b"/>
            <a:pathLst>
              <a:path w="1123498" h="1062217">
                <a:moveTo>
                  <a:pt x="0" y="0"/>
                </a:moveTo>
                <a:lnTo>
                  <a:pt x="1123498" y="0"/>
                </a:lnTo>
                <a:lnTo>
                  <a:pt x="1123498" y="1062216"/>
                </a:lnTo>
                <a:lnTo>
                  <a:pt x="0" y="1062216"/>
                </a:lnTo>
                <a:lnTo>
                  <a:pt x="0" y="0"/>
                </a:lnTo>
                <a:close/>
              </a:path>
            </a:pathLst>
          </a:custGeom>
          <a:blipFill>
            <a:blip r:embed="rId10"/>
            <a:stretch>
              <a:fillRect/>
            </a:stretch>
          </a:blipFill>
        </p:spPr>
      </p:sp>
      <p:sp>
        <p:nvSpPr>
          <p:cNvPr id="13" name="TextBox 13"/>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4" name="TextBox 14"/>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5" name="TextBox 15"/>
          <p:cNvSpPr txBox="1"/>
          <p:nvPr/>
        </p:nvSpPr>
        <p:spPr>
          <a:xfrm>
            <a:off x="9034465" y="1153069"/>
            <a:ext cx="6649977" cy="222631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Khi người quản trị đăng nhập vào trang quản trị, họ có thể xem thống kê đơn hàng và tổng doanh thu theo từng tháng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7026764" y="0"/>
            <a:ext cx="1261236" cy="1180609"/>
            <a:chOff x="0" y="0"/>
            <a:chExt cx="1681648" cy="1574145"/>
          </a:xfrm>
        </p:grpSpPr>
        <p:sp>
          <p:nvSpPr>
            <p:cNvPr id="4" name="Freeform 4"/>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4"/>
              <a:stretch>
                <a:fillRect l="-228" r="-230" b="1"/>
              </a:stretch>
            </a:blipFill>
          </p:spPr>
        </p:sp>
      </p:grpSp>
      <p:sp>
        <p:nvSpPr>
          <p:cNvPr id="5" name="Freeform 5"/>
          <p:cNvSpPr/>
          <p:nvPr/>
        </p:nvSpPr>
        <p:spPr>
          <a:xfrm>
            <a:off x="14232690" y="3264472"/>
            <a:ext cx="4055310" cy="3220523"/>
          </a:xfrm>
          <a:custGeom>
            <a:avLst/>
            <a:gdLst/>
            <a:ahLst/>
            <a:cxnLst/>
            <a:rect l="l" t="t" r="r" b="b"/>
            <a:pathLst>
              <a:path w="4055310" h="3220523">
                <a:moveTo>
                  <a:pt x="0" y="0"/>
                </a:moveTo>
                <a:lnTo>
                  <a:pt x="4055310" y="0"/>
                </a:lnTo>
                <a:lnTo>
                  <a:pt x="4055310" y="3220523"/>
                </a:lnTo>
                <a:lnTo>
                  <a:pt x="0" y="322052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pic>
        <p:nvPicPr>
          <p:cNvPr id="6" name="Picture 6"/>
          <p:cNvPicPr>
            <a:picLocks noChangeAspect="1"/>
          </p:cNvPicPr>
          <p:nvPr/>
        </p:nvPicPr>
        <p:blipFill>
          <a:blip r:embed="rId7"/>
          <a:srcRect b="27777"/>
          <a:stretch>
            <a:fillRect/>
          </a:stretch>
        </p:blipFill>
        <p:spPr>
          <a:xfrm>
            <a:off x="12828638" y="4887343"/>
            <a:ext cx="1168907" cy="227937"/>
          </a:xfrm>
          <a:prstGeom prst="rect">
            <a:avLst/>
          </a:prstGeom>
        </p:spPr>
      </p:pic>
      <p:sp>
        <p:nvSpPr>
          <p:cNvPr id="8" name="Freeform 8"/>
          <p:cNvSpPr/>
          <p:nvPr/>
        </p:nvSpPr>
        <p:spPr>
          <a:xfrm>
            <a:off x="1691837" y="1119798"/>
            <a:ext cx="1203797" cy="1138135"/>
          </a:xfrm>
          <a:custGeom>
            <a:avLst/>
            <a:gdLst/>
            <a:ahLst/>
            <a:cxnLst/>
            <a:rect l="l" t="t" r="r" b="b"/>
            <a:pathLst>
              <a:path w="1203797" h="1138135">
                <a:moveTo>
                  <a:pt x="0" y="0"/>
                </a:moveTo>
                <a:lnTo>
                  <a:pt x="1203797" y="0"/>
                </a:lnTo>
                <a:lnTo>
                  <a:pt x="1203797" y="1138135"/>
                </a:lnTo>
                <a:lnTo>
                  <a:pt x="0" y="1138135"/>
                </a:lnTo>
                <a:lnTo>
                  <a:pt x="0" y="0"/>
                </a:lnTo>
                <a:close/>
              </a:path>
            </a:pathLst>
          </a:custGeom>
          <a:blipFill>
            <a:blip r:embed="rId8"/>
            <a:stretch>
              <a:fillRect/>
            </a:stretch>
          </a:blipFill>
        </p:spPr>
      </p:sp>
      <p:sp>
        <p:nvSpPr>
          <p:cNvPr id="9" name="TextBox 9"/>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0" name="TextBox 10"/>
          <p:cNvSpPr txBox="1"/>
          <p:nvPr/>
        </p:nvSpPr>
        <p:spPr>
          <a:xfrm>
            <a:off x="529743"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1" name="TextBox 11"/>
          <p:cNvSpPr txBox="1"/>
          <p:nvPr/>
        </p:nvSpPr>
        <p:spPr>
          <a:xfrm>
            <a:off x="2470367" y="1318034"/>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Quản lý sản phẩm</a:t>
            </a:r>
          </a:p>
        </p:txBody>
      </p:sp>
      <p:sp>
        <p:nvSpPr>
          <p:cNvPr id="12" name="TextBox 12"/>
          <p:cNvSpPr txBox="1"/>
          <p:nvPr/>
        </p:nvSpPr>
        <p:spPr>
          <a:xfrm>
            <a:off x="14641309" y="3821481"/>
            <a:ext cx="3238073" cy="2272407"/>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Người quản trị có thể quản lý tất cả các sản phẩm</a:t>
            </a:r>
          </a:p>
        </p:txBody>
      </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599" y="2389903"/>
            <a:ext cx="12159923" cy="77065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72787" y="5105400"/>
            <a:ext cx="13000530" cy="38100"/>
            <a:chOff x="0" y="0"/>
            <a:chExt cx="17334040" cy="50800"/>
          </a:xfrm>
        </p:grpSpPr>
        <p:sp>
          <p:nvSpPr>
            <p:cNvPr id="4" name="Freeform 4"/>
            <p:cNvSpPr/>
            <p:nvPr/>
          </p:nvSpPr>
          <p:spPr>
            <a:xfrm>
              <a:off x="25400" y="0"/>
              <a:ext cx="17283303" cy="50800"/>
            </a:xfrm>
            <a:custGeom>
              <a:avLst/>
              <a:gdLst/>
              <a:ahLst/>
              <a:cxnLst/>
              <a:rect l="l" t="t" r="r" b="b"/>
              <a:pathLst>
                <a:path w="17283303" h="50800">
                  <a:moveTo>
                    <a:pt x="0" y="0"/>
                  </a:moveTo>
                  <a:lnTo>
                    <a:pt x="17283303" y="0"/>
                  </a:lnTo>
                  <a:lnTo>
                    <a:pt x="17283303" y="50800"/>
                  </a:lnTo>
                  <a:lnTo>
                    <a:pt x="0" y="50800"/>
                  </a:lnTo>
                  <a:close/>
                </a:path>
              </a:pathLst>
            </a:custGeom>
            <a:solidFill>
              <a:srgbClr val="FFFFFF"/>
            </a:solidFill>
          </p:spPr>
        </p:sp>
      </p:grpSp>
      <p:grpSp>
        <p:nvGrpSpPr>
          <p:cNvPr id="5" name="Group 5"/>
          <p:cNvGrpSpPr/>
          <p:nvPr/>
        </p:nvGrpSpPr>
        <p:grpSpPr>
          <a:xfrm>
            <a:off x="4608902" y="2585454"/>
            <a:ext cx="38100" cy="4642700"/>
            <a:chOff x="0" y="0"/>
            <a:chExt cx="50800" cy="6190267"/>
          </a:xfrm>
        </p:grpSpPr>
        <p:sp>
          <p:nvSpPr>
            <p:cNvPr id="6" name="Freeform 6"/>
            <p:cNvSpPr/>
            <p:nvPr/>
          </p:nvSpPr>
          <p:spPr>
            <a:xfrm>
              <a:off x="0" y="25400"/>
              <a:ext cx="50800" cy="6139434"/>
            </a:xfrm>
            <a:custGeom>
              <a:avLst/>
              <a:gdLst/>
              <a:ahLst/>
              <a:cxnLst/>
              <a:rect l="l" t="t" r="r" b="b"/>
              <a:pathLst>
                <a:path w="50800" h="6139434">
                  <a:moveTo>
                    <a:pt x="50800" y="0"/>
                  </a:moveTo>
                  <a:lnTo>
                    <a:pt x="50800" y="6139434"/>
                  </a:lnTo>
                  <a:lnTo>
                    <a:pt x="0" y="6139434"/>
                  </a:lnTo>
                  <a:lnTo>
                    <a:pt x="0" y="0"/>
                  </a:lnTo>
                  <a:close/>
                </a:path>
              </a:pathLst>
            </a:custGeom>
            <a:solidFill>
              <a:srgbClr val="FFFFFF"/>
            </a:solidFill>
          </p:spPr>
        </p:sp>
      </p:grpSp>
      <p:grpSp>
        <p:nvGrpSpPr>
          <p:cNvPr id="7" name="Group 7"/>
          <p:cNvGrpSpPr/>
          <p:nvPr/>
        </p:nvGrpSpPr>
        <p:grpSpPr>
          <a:xfrm>
            <a:off x="5055196" y="2540459"/>
            <a:ext cx="622677" cy="622677"/>
            <a:chOff x="0" y="0"/>
            <a:chExt cx="830236" cy="830236"/>
          </a:xfrm>
        </p:grpSpPr>
        <p:sp>
          <p:nvSpPr>
            <p:cNvPr id="8" name="Freeform 8"/>
            <p:cNvSpPr/>
            <p:nvPr/>
          </p:nvSpPr>
          <p:spPr>
            <a:xfrm>
              <a:off x="0" y="0"/>
              <a:ext cx="830199" cy="830199"/>
            </a:xfrm>
            <a:custGeom>
              <a:avLst/>
              <a:gdLst/>
              <a:ahLst/>
              <a:cxnLst/>
              <a:rect l="l" t="t" r="r" b="b"/>
              <a:pathLst>
                <a:path w="830199" h="830199">
                  <a:moveTo>
                    <a:pt x="0" y="0"/>
                  </a:moveTo>
                  <a:lnTo>
                    <a:pt x="830199" y="0"/>
                  </a:lnTo>
                  <a:lnTo>
                    <a:pt x="830199" y="830199"/>
                  </a:lnTo>
                  <a:lnTo>
                    <a:pt x="0" y="830199"/>
                  </a:lnTo>
                  <a:lnTo>
                    <a:pt x="0" y="0"/>
                  </a:lnTo>
                  <a:close/>
                </a:path>
              </a:pathLst>
            </a:custGeom>
            <a:blipFill>
              <a:blip r:embed="rId4"/>
              <a:stretch>
                <a:fillRect r="-4" b="-4"/>
              </a:stretch>
            </a:blipFill>
          </p:spPr>
        </p:sp>
      </p:grpSp>
      <p:sp>
        <p:nvSpPr>
          <p:cNvPr id="9" name="TextBox 9"/>
          <p:cNvSpPr txBox="1"/>
          <p:nvPr/>
        </p:nvSpPr>
        <p:spPr>
          <a:xfrm>
            <a:off x="-321336" y="3463233"/>
            <a:ext cx="6649977"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Hoàn thành</a:t>
            </a:r>
          </a:p>
        </p:txBody>
      </p:sp>
      <p:grpSp>
        <p:nvGrpSpPr>
          <p:cNvPr id="10" name="Group 10"/>
          <p:cNvGrpSpPr/>
          <p:nvPr/>
        </p:nvGrpSpPr>
        <p:grpSpPr>
          <a:xfrm>
            <a:off x="5055196" y="3171391"/>
            <a:ext cx="622677" cy="622677"/>
            <a:chOff x="0" y="0"/>
            <a:chExt cx="830236" cy="830236"/>
          </a:xfrm>
        </p:grpSpPr>
        <p:sp>
          <p:nvSpPr>
            <p:cNvPr id="11" name="Freeform 11"/>
            <p:cNvSpPr/>
            <p:nvPr/>
          </p:nvSpPr>
          <p:spPr>
            <a:xfrm>
              <a:off x="0" y="0"/>
              <a:ext cx="830199" cy="830199"/>
            </a:xfrm>
            <a:custGeom>
              <a:avLst/>
              <a:gdLst/>
              <a:ahLst/>
              <a:cxnLst/>
              <a:rect l="l" t="t" r="r" b="b"/>
              <a:pathLst>
                <a:path w="830199" h="830199">
                  <a:moveTo>
                    <a:pt x="0" y="0"/>
                  </a:moveTo>
                  <a:lnTo>
                    <a:pt x="830199" y="0"/>
                  </a:lnTo>
                  <a:lnTo>
                    <a:pt x="830199" y="830199"/>
                  </a:lnTo>
                  <a:lnTo>
                    <a:pt x="0" y="830199"/>
                  </a:lnTo>
                  <a:lnTo>
                    <a:pt x="0" y="0"/>
                  </a:lnTo>
                  <a:close/>
                </a:path>
              </a:pathLst>
            </a:custGeom>
            <a:blipFill>
              <a:blip r:embed="rId4"/>
              <a:stretch>
                <a:fillRect r="-4" b="-4"/>
              </a:stretch>
            </a:blipFill>
          </p:spPr>
        </p:sp>
      </p:grpSp>
      <p:grpSp>
        <p:nvGrpSpPr>
          <p:cNvPr id="12" name="Group 12"/>
          <p:cNvGrpSpPr/>
          <p:nvPr/>
        </p:nvGrpSpPr>
        <p:grpSpPr>
          <a:xfrm>
            <a:off x="5055196" y="3647641"/>
            <a:ext cx="622677" cy="622677"/>
            <a:chOff x="0" y="0"/>
            <a:chExt cx="830236" cy="830236"/>
          </a:xfrm>
        </p:grpSpPr>
        <p:sp>
          <p:nvSpPr>
            <p:cNvPr id="13" name="Freeform 13"/>
            <p:cNvSpPr/>
            <p:nvPr/>
          </p:nvSpPr>
          <p:spPr>
            <a:xfrm>
              <a:off x="0" y="0"/>
              <a:ext cx="830199" cy="830199"/>
            </a:xfrm>
            <a:custGeom>
              <a:avLst/>
              <a:gdLst/>
              <a:ahLst/>
              <a:cxnLst/>
              <a:rect l="l" t="t" r="r" b="b"/>
              <a:pathLst>
                <a:path w="830199" h="830199">
                  <a:moveTo>
                    <a:pt x="0" y="0"/>
                  </a:moveTo>
                  <a:lnTo>
                    <a:pt x="830199" y="0"/>
                  </a:lnTo>
                  <a:lnTo>
                    <a:pt x="830199" y="830199"/>
                  </a:lnTo>
                  <a:lnTo>
                    <a:pt x="0" y="830199"/>
                  </a:lnTo>
                  <a:lnTo>
                    <a:pt x="0" y="0"/>
                  </a:lnTo>
                  <a:close/>
                </a:path>
              </a:pathLst>
            </a:custGeom>
            <a:blipFill>
              <a:blip r:embed="rId4"/>
              <a:stretch>
                <a:fillRect r="-4" b="-4"/>
              </a:stretch>
            </a:blipFill>
          </p:spPr>
        </p:sp>
      </p:grpSp>
      <p:grpSp>
        <p:nvGrpSpPr>
          <p:cNvPr id="14" name="Group 14"/>
          <p:cNvGrpSpPr/>
          <p:nvPr/>
        </p:nvGrpSpPr>
        <p:grpSpPr>
          <a:xfrm>
            <a:off x="5055196" y="4270319"/>
            <a:ext cx="622677" cy="622677"/>
            <a:chOff x="0" y="0"/>
            <a:chExt cx="830236" cy="830236"/>
          </a:xfrm>
        </p:grpSpPr>
        <p:sp>
          <p:nvSpPr>
            <p:cNvPr id="15" name="Freeform 15"/>
            <p:cNvSpPr/>
            <p:nvPr/>
          </p:nvSpPr>
          <p:spPr>
            <a:xfrm>
              <a:off x="0" y="0"/>
              <a:ext cx="830199" cy="830199"/>
            </a:xfrm>
            <a:custGeom>
              <a:avLst/>
              <a:gdLst/>
              <a:ahLst/>
              <a:cxnLst/>
              <a:rect l="l" t="t" r="r" b="b"/>
              <a:pathLst>
                <a:path w="830199" h="830199">
                  <a:moveTo>
                    <a:pt x="0" y="0"/>
                  </a:moveTo>
                  <a:lnTo>
                    <a:pt x="830199" y="0"/>
                  </a:lnTo>
                  <a:lnTo>
                    <a:pt x="830199" y="830199"/>
                  </a:lnTo>
                  <a:lnTo>
                    <a:pt x="0" y="830199"/>
                  </a:lnTo>
                  <a:lnTo>
                    <a:pt x="0" y="0"/>
                  </a:lnTo>
                  <a:close/>
                </a:path>
              </a:pathLst>
            </a:custGeom>
            <a:blipFill>
              <a:blip r:embed="rId4"/>
              <a:stretch>
                <a:fillRect r="-4" b="-4"/>
              </a:stretch>
            </a:blipFill>
          </p:spPr>
        </p:sp>
      </p:grpSp>
      <p:grpSp>
        <p:nvGrpSpPr>
          <p:cNvPr id="16" name="Group 16"/>
          <p:cNvGrpSpPr/>
          <p:nvPr/>
        </p:nvGrpSpPr>
        <p:grpSpPr>
          <a:xfrm>
            <a:off x="5250691" y="5619750"/>
            <a:ext cx="231688" cy="229160"/>
            <a:chOff x="0" y="0"/>
            <a:chExt cx="308917" cy="305547"/>
          </a:xfrm>
        </p:grpSpPr>
        <p:sp>
          <p:nvSpPr>
            <p:cNvPr id="17" name="Freeform 17"/>
            <p:cNvSpPr/>
            <p:nvPr/>
          </p:nvSpPr>
          <p:spPr>
            <a:xfrm>
              <a:off x="0" y="0"/>
              <a:ext cx="308864" cy="305562"/>
            </a:xfrm>
            <a:custGeom>
              <a:avLst/>
              <a:gdLst/>
              <a:ahLst/>
              <a:cxnLst/>
              <a:rect l="l" t="t" r="r" b="b"/>
              <a:pathLst>
                <a:path w="308864" h="305562">
                  <a:moveTo>
                    <a:pt x="0" y="0"/>
                  </a:moveTo>
                  <a:lnTo>
                    <a:pt x="308864" y="0"/>
                  </a:lnTo>
                  <a:lnTo>
                    <a:pt x="308864" y="305562"/>
                  </a:lnTo>
                  <a:lnTo>
                    <a:pt x="0" y="305562"/>
                  </a:lnTo>
                  <a:lnTo>
                    <a:pt x="0" y="0"/>
                  </a:lnTo>
                  <a:close/>
                </a:path>
              </a:pathLst>
            </a:custGeom>
            <a:blipFill>
              <a:blip r:embed="rId5"/>
              <a:stretch>
                <a:fillRect t="-551" r="-17" b="-546"/>
              </a:stretch>
            </a:blipFill>
          </p:spPr>
        </p:sp>
      </p:grpSp>
      <p:sp>
        <p:nvSpPr>
          <p:cNvPr id="18" name="TextBox 18"/>
          <p:cNvSpPr txBox="1"/>
          <p:nvPr/>
        </p:nvSpPr>
        <p:spPr>
          <a:xfrm>
            <a:off x="-321336" y="5486400"/>
            <a:ext cx="6649977" cy="1140460"/>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Phần chưa</a:t>
            </a:r>
          </a:p>
          <a:p>
            <a:pPr algn="ctr">
              <a:lnSpc>
                <a:spcPts val="4339"/>
              </a:lnSpc>
            </a:pPr>
            <a:r>
              <a:rPr lang="en-US" sz="3099">
                <a:solidFill>
                  <a:srgbClr val="FFFFFF"/>
                </a:solidFill>
                <a:latin typeface="Josefin Sans Bold"/>
              </a:rPr>
              <a:t>hoàn thành</a:t>
            </a:r>
          </a:p>
        </p:txBody>
      </p:sp>
      <p:grpSp>
        <p:nvGrpSpPr>
          <p:cNvPr id="19" name="Group 19"/>
          <p:cNvGrpSpPr/>
          <p:nvPr/>
        </p:nvGrpSpPr>
        <p:grpSpPr>
          <a:xfrm>
            <a:off x="5250691" y="6160135"/>
            <a:ext cx="231688" cy="229160"/>
            <a:chOff x="0" y="0"/>
            <a:chExt cx="308917" cy="305547"/>
          </a:xfrm>
        </p:grpSpPr>
        <p:sp>
          <p:nvSpPr>
            <p:cNvPr id="20" name="Freeform 20"/>
            <p:cNvSpPr/>
            <p:nvPr/>
          </p:nvSpPr>
          <p:spPr>
            <a:xfrm>
              <a:off x="0" y="0"/>
              <a:ext cx="308864" cy="305562"/>
            </a:xfrm>
            <a:custGeom>
              <a:avLst/>
              <a:gdLst/>
              <a:ahLst/>
              <a:cxnLst/>
              <a:rect l="l" t="t" r="r" b="b"/>
              <a:pathLst>
                <a:path w="308864" h="305562">
                  <a:moveTo>
                    <a:pt x="0" y="0"/>
                  </a:moveTo>
                  <a:lnTo>
                    <a:pt x="308864" y="0"/>
                  </a:lnTo>
                  <a:lnTo>
                    <a:pt x="308864" y="305562"/>
                  </a:lnTo>
                  <a:lnTo>
                    <a:pt x="0" y="305562"/>
                  </a:lnTo>
                  <a:lnTo>
                    <a:pt x="0" y="0"/>
                  </a:lnTo>
                  <a:close/>
                </a:path>
              </a:pathLst>
            </a:custGeom>
            <a:blipFill>
              <a:blip r:embed="rId5"/>
              <a:stretch>
                <a:fillRect t="-551" r="-17" b="-546"/>
              </a:stretch>
            </a:blipFill>
          </p:spPr>
        </p:sp>
      </p:grpSp>
      <p:grpSp>
        <p:nvGrpSpPr>
          <p:cNvPr id="21" name="Group 21"/>
          <p:cNvGrpSpPr/>
          <p:nvPr/>
        </p:nvGrpSpPr>
        <p:grpSpPr>
          <a:xfrm>
            <a:off x="5250691" y="6719571"/>
            <a:ext cx="231688" cy="229160"/>
            <a:chOff x="0" y="0"/>
            <a:chExt cx="308917" cy="305547"/>
          </a:xfrm>
        </p:grpSpPr>
        <p:sp>
          <p:nvSpPr>
            <p:cNvPr id="22" name="Freeform 22"/>
            <p:cNvSpPr/>
            <p:nvPr/>
          </p:nvSpPr>
          <p:spPr>
            <a:xfrm>
              <a:off x="0" y="0"/>
              <a:ext cx="308864" cy="305562"/>
            </a:xfrm>
            <a:custGeom>
              <a:avLst/>
              <a:gdLst/>
              <a:ahLst/>
              <a:cxnLst/>
              <a:rect l="l" t="t" r="r" b="b"/>
              <a:pathLst>
                <a:path w="308864" h="305562">
                  <a:moveTo>
                    <a:pt x="0" y="0"/>
                  </a:moveTo>
                  <a:lnTo>
                    <a:pt x="308864" y="0"/>
                  </a:lnTo>
                  <a:lnTo>
                    <a:pt x="308864" y="305562"/>
                  </a:lnTo>
                  <a:lnTo>
                    <a:pt x="0" y="305562"/>
                  </a:lnTo>
                  <a:lnTo>
                    <a:pt x="0" y="0"/>
                  </a:lnTo>
                  <a:close/>
                </a:path>
              </a:pathLst>
            </a:custGeom>
            <a:blipFill>
              <a:blip r:embed="rId5"/>
              <a:stretch>
                <a:fillRect t="-551" r="-17" b="-546"/>
              </a:stretch>
            </a:blipFill>
          </p:spPr>
        </p:sp>
      </p:grpSp>
      <p:pic>
        <p:nvPicPr>
          <p:cNvPr id="23" name="Picture 23"/>
          <p:cNvPicPr>
            <a:picLocks noChangeAspect="1"/>
          </p:cNvPicPr>
          <p:nvPr/>
        </p:nvPicPr>
        <p:blipFill>
          <a:blip r:embed="rId6"/>
          <a:srcRect/>
          <a:stretch>
            <a:fillRect/>
          </a:stretch>
        </p:blipFill>
        <p:spPr>
          <a:xfrm>
            <a:off x="14682787" y="7228154"/>
            <a:ext cx="3067666" cy="2852929"/>
          </a:xfrm>
          <a:prstGeom prst="rect">
            <a:avLst/>
          </a:prstGeom>
        </p:spPr>
      </p:pic>
      <p:sp>
        <p:nvSpPr>
          <p:cNvPr id="24" name="Freeform 24"/>
          <p:cNvSpPr/>
          <p:nvPr/>
        </p:nvSpPr>
        <p:spPr>
          <a:xfrm>
            <a:off x="1893614" y="1204832"/>
            <a:ext cx="1110038" cy="1049491"/>
          </a:xfrm>
          <a:custGeom>
            <a:avLst/>
            <a:gdLst/>
            <a:ahLst/>
            <a:cxnLst/>
            <a:rect l="l" t="t" r="r" b="b"/>
            <a:pathLst>
              <a:path w="1110038" h="1049491">
                <a:moveTo>
                  <a:pt x="0" y="0"/>
                </a:moveTo>
                <a:lnTo>
                  <a:pt x="1110038" y="0"/>
                </a:lnTo>
                <a:lnTo>
                  <a:pt x="1110038" y="1049491"/>
                </a:lnTo>
                <a:lnTo>
                  <a:pt x="0" y="1049491"/>
                </a:lnTo>
                <a:lnTo>
                  <a:pt x="0" y="0"/>
                </a:lnTo>
                <a:close/>
              </a:path>
            </a:pathLst>
          </a:custGeom>
          <a:blipFill>
            <a:blip r:embed="rId7"/>
            <a:stretch>
              <a:fillRect/>
            </a:stretch>
          </a:blipFill>
        </p:spPr>
      </p:sp>
      <p:sp>
        <p:nvSpPr>
          <p:cNvPr id="25" name="TextBox 25"/>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5</a:t>
            </a:r>
          </a:p>
        </p:txBody>
      </p:sp>
      <p:sp>
        <p:nvSpPr>
          <p:cNvPr id="26" name="TextBox 26"/>
          <p:cNvSpPr txBox="1"/>
          <p:nvPr/>
        </p:nvSpPr>
        <p:spPr>
          <a:xfrm>
            <a:off x="529743" y="259054"/>
            <a:ext cx="11597795"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luận và hướng phát triển</a:t>
            </a:r>
          </a:p>
        </p:txBody>
      </p:sp>
      <p:sp>
        <p:nvSpPr>
          <p:cNvPr id="27" name="TextBox 27"/>
          <p:cNvSpPr txBox="1"/>
          <p:nvPr/>
        </p:nvSpPr>
        <p:spPr>
          <a:xfrm>
            <a:off x="3778649" y="2565600"/>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Hoàn thành thiết kế và đặc tả hệ thống</a:t>
            </a:r>
          </a:p>
        </p:txBody>
      </p:sp>
      <p:sp>
        <p:nvSpPr>
          <p:cNvPr id="28" name="TextBox 28"/>
          <p:cNvSpPr txBox="1"/>
          <p:nvPr/>
        </p:nvSpPr>
        <p:spPr>
          <a:xfrm>
            <a:off x="5401680" y="4216214"/>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Đáp ứng được nhu cầu của người sử dụng, người quản trị</a:t>
            </a:r>
          </a:p>
        </p:txBody>
      </p:sp>
      <p:sp>
        <p:nvSpPr>
          <p:cNvPr id="29" name="TextBox 29"/>
          <p:cNvSpPr txBox="1"/>
          <p:nvPr/>
        </p:nvSpPr>
        <p:spPr>
          <a:xfrm>
            <a:off x="3003652" y="3660719"/>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Giao diện đơn giản dễ sử dụng</a:t>
            </a:r>
          </a:p>
        </p:txBody>
      </p:sp>
      <p:sp>
        <p:nvSpPr>
          <p:cNvPr id="30" name="TextBox 30"/>
          <p:cNvSpPr txBox="1"/>
          <p:nvPr/>
        </p:nvSpPr>
        <p:spPr>
          <a:xfrm>
            <a:off x="5677873" y="3117287"/>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Website có thể sử dụng được và đầy đủ chức năng đã đề ra</a:t>
            </a:r>
          </a:p>
        </p:txBody>
      </p:sp>
      <p:sp>
        <p:nvSpPr>
          <p:cNvPr id="31" name="TextBox 31"/>
          <p:cNvSpPr txBox="1"/>
          <p:nvPr/>
        </p:nvSpPr>
        <p:spPr>
          <a:xfrm>
            <a:off x="5892833" y="5254307"/>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Website vẫn còn tồn tại một vài thiếu sót, giao diện chưa đẹp</a:t>
            </a:r>
          </a:p>
        </p:txBody>
      </p:sp>
      <p:sp>
        <p:nvSpPr>
          <p:cNvPr id="32" name="TextBox 32"/>
          <p:cNvSpPr txBox="1"/>
          <p:nvPr/>
        </p:nvSpPr>
        <p:spPr>
          <a:xfrm>
            <a:off x="5892833" y="5861508"/>
            <a:ext cx="11857620" cy="59753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Chưa xây dựng được nhiều chức năng nổi bật khi tạo website</a:t>
            </a:r>
          </a:p>
        </p:txBody>
      </p:sp>
      <p:sp>
        <p:nvSpPr>
          <p:cNvPr id="33" name="TextBox 33"/>
          <p:cNvSpPr txBox="1"/>
          <p:nvPr/>
        </p:nvSpPr>
        <p:spPr>
          <a:xfrm>
            <a:off x="6082453" y="6493510"/>
            <a:ext cx="11857620" cy="1140460"/>
          </a:xfrm>
          <a:prstGeom prst="rect">
            <a:avLst/>
          </a:prstGeom>
        </p:spPr>
        <p:txBody>
          <a:bodyPr lIns="0" tIns="0" rIns="0" bIns="0" rtlCol="0" anchor="t">
            <a:spAutoFit/>
          </a:bodyPr>
          <a:lstStyle/>
          <a:p>
            <a:pPr algn="l">
              <a:lnSpc>
                <a:spcPts val="4339"/>
              </a:lnSpc>
            </a:pPr>
            <a:r>
              <a:rPr lang="en-US" sz="3099">
                <a:solidFill>
                  <a:srgbClr val="FFFFFF"/>
                </a:solidFill>
                <a:latin typeface="Josefin Sans Bold"/>
              </a:rPr>
              <a:t>Một số chức năng còn hạn chế, chưa đáp ứng được hết nhu cầu công việc</a:t>
            </a:r>
          </a:p>
        </p:txBody>
      </p:sp>
      <p:sp>
        <p:nvSpPr>
          <p:cNvPr id="34" name="TextBox 34"/>
          <p:cNvSpPr txBox="1"/>
          <p:nvPr/>
        </p:nvSpPr>
        <p:spPr>
          <a:xfrm>
            <a:off x="2214913" y="1221577"/>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Đánh giá chung</a:t>
            </a: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5</a:t>
            </a:r>
          </a:p>
        </p:txBody>
      </p:sp>
      <p:sp>
        <p:nvSpPr>
          <p:cNvPr id="4" name="TextBox 4"/>
          <p:cNvSpPr txBox="1"/>
          <p:nvPr/>
        </p:nvSpPr>
        <p:spPr>
          <a:xfrm>
            <a:off x="529743" y="259054"/>
            <a:ext cx="11597795"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luận và hướng phát triển</a:t>
            </a:r>
          </a:p>
        </p:txBody>
      </p:sp>
      <p:grpSp>
        <p:nvGrpSpPr>
          <p:cNvPr id="5" name="Group 5"/>
          <p:cNvGrpSpPr/>
          <p:nvPr/>
        </p:nvGrpSpPr>
        <p:grpSpPr>
          <a:xfrm>
            <a:off x="17026764" y="0"/>
            <a:ext cx="1261236" cy="1180609"/>
            <a:chOff x="0" y="0"/>
            <a:chExt cx="1681648" cy="1574145"/>
          </a:xfrm>
        </p:grpSpPr>
        <p:sp>
          <p:nvSpPr>
            <p:cNvPr id="6" name="Freeform 6"/>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4"/>
              <a:stretch>
                <a:fillRect l="-228" r="-230" b="1"/>
              </a:stretch>
            </a:blipFill>
          </p:spPr>
        </p:sp>
      </p:grpSp>
      <p:grpSp>
        <p:nvGrpSpPr>
          <p:cNvPr id="7" name="Group 7"/>
          <p:cNvGrpSpPr/>
          <p:nvPr/>
        </p:nvGrpSpPr>
        <p:grpSpPr>
          <a:xfrm>
            <a:off x="529743" y="2729612"/>
            <a:ext cx="5072296" cy="4827776"/>
            <a:chOff x="0" y="0"/>
            <a:chExt cx="6763061" cy="6437035"/>
          </a:xfrm>
        </p:grpSpPr>
        <p:sp>
          <p:nvSpPr>
            <p:cNvPr id="8" name="Freeform 8"/>
            <p:cNvSpPr/>
            <p:nvPr/>
          </p:nvSpPr>
          <p:spPr>
            <a:xfrm>
              <a:off x="0" y="0"/>
              <a:ext cx="6763131" cy="6437122"/>
            </a:xfrm>
            <a:custGeom>
              <a:avLst/>
              <a:gdLst/>
              <a:ahLst/>
              <a:cxnLst/>
              <a:rect l="l" t="t" r="r" b="b"/>
              <a:pathLst>
                <a:path w="6763131" h="6437122">
                  <a:moveTo>
                    <a:pt x="3381502" y="0"/>
                  </a:moveTo>
                  <a:lnTo>
                    <a:pt x="4498340" y="652399"/>
                  </a:lnTo>
                  <a:lnTo>
                    <a:pt x="5772658" y="942721"/>
                  </a:lnTo>
                  <a:lnTo>
                    <a:pt x="6077712" y="2155571"/>
                  </a:lnTo>
                  <a:lnTo>
                    <a:pt x="6763131" y="3218561"/>
                  </a:lnTo>
                  <a:lnTo>
                    <a:pt x="6077712" y="4281551"/>
                  </a:lnTo>
                  <a:lnTo>
                    <a:pt x="5772658" y="5494401"/>
                  </a:lnTo>
                  <a:lnTo>
                    <a:pt x="4498340" y="5784723"/>
                  </a:lnTo>
                  <a:lnTo>
                    <a:pt x="3381629" y="6437122"/>
                  </a:lnTo>
                  <a:lnTo>
                    <a:pt x="2264791" y="5784723"/>
                  </a:lnTo>
                  <a:lnTo>
                    <a:pt x="990473" y="5494401"/>
                  </a:lnTo>
                  <a:lnTo>
                    <a:pt x="685419" y="4281551"/>
                  </a:lnTo>
                  <a:lnTo>
                    <a:pt x="0" y="3218561"/>
                  </a:lnTo>
                  <a:lnTo>
                    <a:pt x="685419" y="2155571"/>
                  </a:lnTo>
                  <a:lnTo>
                    <a:pt x="990473" y="942721"/>
                  </a:lnTo>
                  <a:lnTo>
                    <a:pt x="2264791" y="652399"/>
                  </a:lnTo>
                  <a:lnTo>
                    <a:pt x="3381502" y="0"/>
                  </a:lnTo>
                  <a:close/>
                </a:path>
              </a:pathLst>
            </a:custGeom>
            <a:gradFill rotWithShape="1">
              <a:gsLst>
                <a:gs pos="0">
                  <a:srgbClr val="CDFFD8">
                    <a:alpha val="100000"/>
                  </a:srgbClr>
                </a:gs>
                <a:gs pos="100000">
                  <a:srgbClr val="94B9FF">
                    <a:alpha val="100000"/>
                  </a:srgbClr>
                </a:gs>
              </a:gsLst>
              <a:lin ang="0"/>
            </a:gradFill>
          </p:spPr>
        </p:sp>
      </p:grpSp>
      <p:sp>
        <p:nvSpPr>
          <p:cNvPr id="9" name="TextBox 9"/>
          <p:cNvSpPr txBox="1"/>
          <p:nvPr/>
        </p:nvSpPr>
        <p:spPr>
          <a:xfrm>
            <a:off x="1452344" y="3951213"/>
            <a:ext cx="3227093" cy="3478443"/>
          </a:xfrm>
          <a:prstGeom prst="rect">
            <a:avLst/>
          </a:prstGeom>
        </p:spPr>
        <p:txBody>
          <a:bodyPr lIns="0" tIns="0" rIns="0" bIns="0" rtlCol="0" anchor="t">
            <a:spAutoFit/>
          </a:bodyPr>
          <a:lstStyle/>
          <a:p>
            <a:pPr algn="ctr">
              <a:lnSpc>
                <a:spcPts val="5739"/>
              </a:lnSpc>
            </a:pPr>
            <a:r>
              <a:rPr lang="en-US" sz="4099">
                <a:solidFill>
                  <a:srgbClr val="000000"/>
                </a:solidFill>
                <a:latin typeface="Josefin Sans"/>
              </a:rPr>
              <a:t>Hướng phát tiển trong tương lai</a:t>
            </a:r>
          </a:p>
        </p:txBody>
      </p:sp>
      <p:sp>
        <p:nvSpPr>
          <p:cNvPr id="10" name="Freeform 10"/>
          <p:cNvSpPr/>
          <p:nvPr/>
        </p:nvSpPr>
        <p:spPr>
          <a:xfrm>
            <a:off x="6890068" y="2608096"/>
            <a:ext cx="2920672" cy="583816"/>
          </a:xfrm>
          <a:custGeom>
            <a:avLst/>
            <a:gdLst/>
            <a:ahLst/>
            <a:cxnLst/>
            <a:rect l="l" t="t" r="r" b="b"/>
            <a:pathLst>
              <a:path w="2920672" h="583816">
                <a:moveTo>
                  <a:pt x="0" y="0"/>
                </a:moveTo>
                <a:lnTo>
                  <a:pt x="2920672" y="0"/>
                </a:lnTo>
                <a:lnTo>
                  <a:pt x="2920672" y="583816"/>
                </a:lnTo>
                <a:lnTo>
                  <a:pt x="0" y="5838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6890068" y="4790834"/>
            <a:ext cx="2920672" cy="583816"/>
          </a:xfrm>
          <a:custGeom>
            <a:avLst/>
            <a:gdLst/>
            <a:ahLst/>
            <a:cxnLst/>
            <a:rect l="l" t="t" r="r" b="b"/>
            <a:pathLst>
              <a:path w="2920672" h="583816">
                <a:moveTo>
                  <a:pt x="0" y="0"/>
                </a:moveTo>
                <a:lnTo>
                  <a:pt x="2920672" y="0"/>
                </a:lnTo>
                <a:lnTo>
                  <a:pt x="2920672" y="583816"/>
                </a:lnTo>
                <a:lnTo>
                  <a:pt x="0" y="5838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6890068" y="7204722"/>
            <a:ext cx="2920672" cy="583816"/>
          </a:xfrm>
          <a:custGeom>
            <a:avLst/>
            <a:gdLst/>
            <a:ahLst/>
            <a:cxnLst/>
            <a:rect l="l" t="t" r="r" b="b"/>
            <a:pathLst>
              <a:path w="2920672" h="583816">
                <a:moveTo>
                  <a:pt x="0" y="0"/>
                </a:moveTo>
                <a:lnTo>
                  <a:pt x="2920672" y="0"/>
                </a:lnTo>
                <a:lnTo>
                  <a:pt x="2920672" y="583816"/>
                </a:lnTo>
                <a:lnTo>
                  <a:pt x="0" y="5838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Freeform 13"/>
          <p:cNvSpPr/>
          <p:nvPr/>
        </p:nvSpPr>
        <p:spPr>
          <a:xfrm>
            <a:off x="10908203" y="1826778"/>
            <a:ext cx="7031106" cy="2014812"/>
          </a:xfrm>
          <a:custGeom>
            <a:avLst/>
            <a:gdLst/>
            <a:ahLst/>
            <a:cxnLst/>
            <a:rect l="l" t="t" r="r" b="b"/>
            <a:pathLst>
              <a:path w="7031106" h="2014812">
                <a:moveTo>
                  <a:pt x="0" y="0"/>
                </a:moveTo>
                <a:lnTo>
                  <a:pt x="7031106" y="0"/>
                </a:lnTo>
                <a:lnTo>
                  <a:pt x="7031106" y="2014812"/>
                </a:lnTo>
                <a:lnTo>
                  <a:pt x="0" y="201481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4" name="TextBox 14"/>
          <p:cNvSpPr txBox="1"/>
          <p:nvPr/>
        </p:nvSpPr>
        <p:spPr>
          <a:xfrm>
            <a:off x="11096615" y="2323857"/>
            <a:ext cx="6649977" cy="1169541"/>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Cần chỉnh sửa giao diện để khách hang trải nghiệm mượt mà hơn</a:t>
            </a:r>
          </a:p>
        </p:txBody>
      </p:sp>
      <p:sp>
        <p:nvSpPr>
          <p:cNvPr id="15" name="Freeform 15"/>
          <p:cNvSpPr/>
          <p:nvPr/>
        </p:nvSpPr>
        <p:spPr>
          <a:xfrm>
            <a:off x="10908203" y="6567218"/>
            <a:ext cx="7031106" cy="1724875"/>
          </a:xfrm>
          <a:custGeom>
            <a:avLst/>
            <a:gdLst/>
            <a:ahLst/>
            <a:cxnLst/>
            <a:rect l="l" t="t" r="r" b="b"/>
            <a:pathLst>
              <a:path w="7031106" h="1724875">
                <a:moveTo>
                  <a:pt x="0" y="0"/>
                </a:moveTo>
                <a:lnTo>
                  <a:pt x="7031106" y="0"/>
                </a:lnTo>
                <a:lnTo>
                  <a:pt x="7031106" y="1724875"/>
                </a:lnTo>
                <a:lnTo>
                  <a:pt x="0" y="172487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6" name="TextBox 16"/>
          <p:cNvSpPr txBox="1"/>
          <p:nvPr/>
        </p:nvSpPr>
        <p:spPr>
          <a:xfrm>
            <a:off x="10908203" y="7184970"/>
            <a:ext cx="6957818"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   Website hỗ trợ nhiều ngôn ngữ</a:t>
            </a:r>
          </a:p>
          <a:p>
            <a:pPr algn="ctr">
              <a:lnSpc>
                <a:spcPts val="4339"/>
              </a:lnSpc>
            </a:pPr>
            <a:endParaRPr lang="en-US" sz="3099">
              <a:solidFill>
                <a:srgbClr val="000000"/>
              </a:solidFill>
              <a:latin typeface="Josefin Sans Bold"/>
            </a:endParaRPr>
          </a:p>
        </p:txBody>
      </p:sp>
      <p:sp>
        <p:nvSpPr>
          <p:cNvPr id="17" name="Freeform 17"/>
          <p:cNvSpPr/>
          <p:nvPr/>
        </p:nvSpPr>
        <p:spPr>
          <a:xfrm>
            <a:off x="10908203" y="4125090"/>
            <a:ext cx="7031106" cy="2014812"/>
          </a:xfrm>
          <a:custGeom>
            <a:avLst/>
            <a:gdLst/>
            <a:ahLst/>
            <a:cxnLst/>
            <a:rect l="l" t="t" r="r" b="b"/>
            <a:pathLst>
              <a:path w="7031106" h="2014812">
                <a:moveTo>
                  <a:pt x="0" y="0"/>
                </a:moveTo>
                <a:lnTo>
                  <a:pt x="7031106" y="0"/>
                </a:lnTo>
                <a:lnTo>
                  <a:pt x="7031106" y="2014812"/>
                </a:lnTo>
                <a:lnTo>
                  <a:pt x="0" y="201481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8" name="TextBox 18"/>
          <p:cNvSpPr txBox="1"/>
          <p:nvPr/>
        </p:nvSpPr>
        <p:spPr>
          <a:xfrm>
            <a:off x="10769327" y="4987030"/>
            <a:ext cx="6649977" cy="1169541"/>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     Tích hợp chatbox</a:t>
            </a:r>
          </a:p>
          <a:p>
            <a:pPr algn="ctr">
              <a:lnSpc>
                <a:spcPts val="4339"/>
              </a:lnSpc>
            </a:pPr>
            <a:endParaRPr lang="en-US" sz="3099">
              <a:solidFill>
                <a:srgbClr val="000000"/>
              </a:solidFill>
              <a:latin typeface="Josefin Sans Bold"/>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839517" y="1825472"/>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7026764" y="0"/>
            <a:ext cx="1261236" cy="1180609"/>
            <a:chOff x="0" y="0"/>
            <a:chExt cx="1681648" cy="1574145"/>
          </a:xfrm>
        </p:grpSpPr>
        <p:sp>
          <p:nvSpPr>
            <p:cNvPr id="4" name="Freeform 4"/>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4"/>
              <a:stretch>
                <a:fillRect l="-228" r="-230" b="1"/>
              </a:stretch>
            </a:blipFill>
          </p:spPr>
        </p:sp>
      </p:grpSp>
      <p:sp>
        <p:nvSpPr>
          <p:cNvPr id="5" name="Freeform 5"/>
          <p:cNvSpPr/>
          <p:nvPr/>
        </p:nvSpPr>
        <p:spPr>
          <a:xfrm>
            <a:off x="4839517" y="3467230"/>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4839517" y="6663983"/>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4839517" y="815304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4822424" y="5078205"/>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3430" y="2973989"/>
            <a:ext cx="4380844" cy="4972975"/>
          </a:xfrm>
          <a:custGeom>
            <a:avLst/>
            <a:gdLst/>
            <a:ahLst/>
            <a:cxnLst/>
            <a:rect l="l" t="t" r="r" b="b"/>
            <a:pathLst>
              <a:path w="4380844" h="4972975">
                <a:moveTo>
                  <a:pt x="0" y="0"/>
                </a:moveTo>
                <a:lnTo>
                  <a:pt x="4380844" y="0"/>
                </a:lnTo>
                <a:lnTo>
                  <a:pt x="4380844" y="4972976"/>
                </a:lnTo>
                <a:lnTo>
                  <a:pt x="0" y="4972976"/>
                </a:lnTo>
                <a:lnTo>
                  <a:pt x="0" y="0"/>
                </a:lnTo>
                <a:close/>
              </a:path>
            </a:pathLst>
          </a:custGeom>
          <a:blipFill>
            <a:blip r:embed="rId5"/>
            <a:stretch>
              <a:fillRect/>
            </a:stretch>
          </a:blipFill>
        </p:spPr>
      </p:sp>
      <p:sp>
        <p:nvSpPr>
          <p:cNvPr id="10" name="TextBox 10"/>
          <p:cNvSpPr txBox="1"/>
          <p:nvPr/>
        </p:nvSpPr>
        <p:spPr>
          <a:xfrm>
            <a:off x="6585550" y="379480"/>
            <a:ext cx="6068968" cy="971550"/>
          </a:xfrm>
          <a:prstGeom prst="rect">
            <a:avLst/>
          </a:prstGeom>
        </p:spPr>
        <p:txBody>
          <a:bodyPr lIns="0" tIns="0" rIns="0" bIns="0" rtlCol="0" anchor="t">
            <a:spAutoFit/>
          </a:bodyPr>
          <a:lstStyle/>
          <a:p>
            <a:pPr algn="l">
              <a:lnSpc>
                <a:spcPts val="7558"/>
              </a:lnSpc>
            </a:pPr>
            <a:r>
              <a:rPr lang="en-US" sz="6298">
                <a:solidFill>
                  <a:srgbClr val="C1FF72"/>
                </a:solidFill>
                <a:latin typeface="Josefin Sans Bold"/>
              </a:rPr>
              <a:t>Nội dung chính</a:t>
            </a:r>
          </a:p>
        </p:txBody>
      </p:sp>
      <p:sp>
        <p:nvSpPr>
          <p:cNvPr id="11" name="TextBox 11"/>
          <p:cNvSpPr txBox="1"/>
          <p:nvPr/>
        </p:nvSpPr>
        <p:spPr>
          <a:xfrm>
            <a:off x="5287837" y="2065713"/>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1</a:t>
            </a:r>
          </a:p>
        </p:txBody>
      </p:sp>
      <p:sp>
        <p:nvSpPr>
          <p:cNvPr id="12" name="TextBox 12"/>
          <p:cNvSpPr txBox="1"/>
          <p:nvPr/>
        </p:nvSpPr>
        <p:spPr>
          <a:xfrm>
            <a:off x="6399305" y="1996180"/>
            <a:ext cx="6441458" cy="930276"/>
          </a:xfrm>
          <a:prstGeom prst="rect">
            <a:avLst/>
          </a:prstGeom>
        </p:spPr>
        <p:txBody>
          <a:bodyPr lIns="0" tIns="0" rIns="0" bIns="0" rtlCol="0" anchor="t">
            <a:spAutoFit/>
          </a:bodyPr>
          <a:lstStyle/>
          <a:p>
            <a:pPr algn="ctr">
              <a:lnSpc>
                <a:spcPts val="6998"/>
              </a:lnSpc>
            </a:pPr>
            <a:r>
              <a:rPr lang="en-US" sz="4999" dirty="0" err="1">
                <a:solidFill>
                  <a:srgbClr val="FFFFFF"/>
                </a:solidFill>
                <a:latin typeface="Noto Serif Display"/>
              </a:rPr>
              <a:t>Tổng</a:t>
            </a:r>
            <a:r>
              <a:rPr lang="en-US" sz="4999" dirty="0">
                <a:solidFill>
                  <a:srgbClr val="FFFFFF"/>
                </a:solidFill>
                <a:latin typeface="Noto Serif Display"/>
              </a:rPr>
              <a:t> </a:t>
            </a:r>
            <a:r>
              <a:rPr lang="en-US" sz="4999" dirty="0" err="1">
                <a:solidFill>
                  <a:srgbClr val="FFFFFF"/>
                </a:solidFill>
                <a:latin typeface="Noto Serif Display"/>
              </a:rPr>
              <a:t>quan</a:t>
            </a:r>
            <a:r>
              <a:rPr lang="en-US" sz="4999" dirty="0">
                <a:solidFill>
                  <a:srgbClr val="FFFFFF"/>
                </a:solidFill>
                <a:latin typeface="Noto Serif Display"/>
              </a:rPr>
              <a:t> </a:t>
            </a:r>
            <a:r>
              <a:rPr lang="en-US" sz="4999" dirty="0" err="1">
                <a:solidFill>
                  <a:srgbClr val="FFFFFF"/>
                </a:solidFill>
                <a:latin typeface="Noto Serif Display"/>
              </a:rPr>
              <a:t>về</a:t>
            </a:r>
            <a:r>
              <a:rPr lang="en-US" sz="4999" dirty="0">
                <a:solidFill>
                  <a:srgbClr val="FFFFFF"/>
                </a:solidFill>
                <a:latin typeface="Noto Serif Display"/>
              </a:rPr>
              <a:t> </a:t>
            </a:r>
            <a:r>
              <a:rPr lang="en-US" sz="4999" dirty="0" err="1">
                <a:solidFill>
                  <a:srgbClr val="FFFFFF"/>
                </a:solidFill>
                <a:latin typeface="Noto Serif Display"/>
              </a:rPr>
              <a:t>đề</a:t>
            </a:r>
            <a:r>
              <a:rPr lang="en-US" sz="4999" dirty="0">
                <a:solidFill>
                  <a:srgbClr val="FFFFFF"/>
                </a:solidFill>
                <a:latin typeface="Noto Serif Display"/>
              </a:rPr>
              <a:t> </a:t>
            </a:r>
            <a:r>
              <a:rPr lang="en-US" sz="4999" dirty="0" err="1">
                <a:solidFill>
                  <a:srgbClr val="FFFFFF"/>
                </a:solidFill>
                <a:latin typeface="Noto Serif Display"/>
              </a:rPr>
              <a:t>tài</a:t>
            </a:r>
            <a:r>
              <a:rPr lang="en-US" sz="4999" dirty="0">
                <a:solidFill>
                  <a:srgbClr val="FFFFFF"/>
                </a:solidFill>
                <a:latin typeface="Noto Serif Display"/>
              </a:rPr>
              <a:t> </a:t>
            </a:r>
          </a:p>
        </p:txBody>
      </p:sp>
      <p:sp>
        <p:nvSpPr>
          <p:cNvPr id="13" name="TextBox 13"/>
          <p:cNvSpPr txBox="1"/>
          <p:nvPr/>
        </p:nvSpPr>
        <p:spPr>
          <a:xfrm>
            <a:off x="6399305" y="8393289"/>
            <a:ext cx="9340294"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luận và hướng phát triển</a:t>
            </a:r>
          </a:p>
        </p:txBody>
      </p:sp>
      <p:sp>
        <p:nvSpPr>
          <p:cNvPr id="14" name="TextBox 14"/>
          <p:cNvSpPr txBox="1"/>
          <p:nvPr/>
        </p:nvSpPr>
        <p:spPr>
          <a:xfrm>
            <a:off x="5287837" y="3824531"/>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2</a:t>
            </a:r>
          </a:p>
        </p:txBody>
      </p:sp>
      <p:sp>
        <p:nvSpPr>
          <p:cNvPr id="15" name="TextBox 15"/>
          <p:cNvSpPr txBox="1"/>
          <p:nvPr/>
        </p:nvSpPr>
        <p:spPr>
          <a:xfrm>
            <a:off x="5275010" y="703261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16" name="TextBox 16"/>
          <p:cNvSpPr txBox="1"/>
          <p:nvPr/>
        </p:nvSpPr>
        <p:spPr>
          <a:xfrm>
            <a:off x="6553225" y="3685466"/>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Phân tích thiết kế hệ thống</a:t>
            </a:r>
          </a:p>
        </p:txBody>
      </p:sp>
      <p:sp>
        <p:nvSpPr>
          <p:cNvPr id="17" name="TextBox 17"/>
          <p:cNvSpPr txBox="1"/>
          <p:nvPr/>
        </p:nvSpPr>
        <p:spPr>
          <a:xfrm>
            <a:off x="5287837" y="8393289"/>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5</a:t>
            </a:r>
          </a:p>
        </p:txBody>
      </p:sp>
      <p:sp>
        <p:nvSpPr>
          <p:cNvPr id="18" name="TextBox 18"/>
          <p:cNvSpPr txBox="1"/>
          <p:nvPr/>
        </p:nvSpPr>
        <p:spPr>
          <a:xfrm>
            <a:off x="6027265" y="6918383"/>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quả đạt được</a:t>
            </a:r>
          </a:p>
        </p:txBody>
      </p:sp>
      <p:sp>
        <p:nvSpPr>
          <p:cNvPr id="19" name="TextBox 19"/>
          <p:cNvSpPr txBox="1"/>
          <p:nvPr/>
        </p:nvSpPr>
        <p:spPr>
          <a:xfrm>
            <a:off x="5297003" y="5422323"/>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3</a:t>
            </a:r>
          </a:p>
        </p:txBody>
      </p:sp>
      <p:sp>
        <p:nvSpPr>
          <p:cNvPr id="20" name="TextBox 20"/>
          <p:cNvSpPr txBox="1"/>
          <p:nvPr/>
        </p:nvSpPr>
        <p:spPr>
          <a:xfrm>
            <a:off x="6063124" y="5374752"/>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Demo sản phẩm</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inVertical)">
                                      <p:cBhvr>
                                        <p:cTn id="32" dur="500"/>
                                        <p:tgtEl>
                                          <p:spTgt spid="19"/>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arn(inVertical)">
                                      <p:cBhvr>
                                        <p:cTn id="43" dur="500"/>
                                        <p:tgtEl>
                                          <p:spTgt spid="15"/>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arn(inVertical)">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arn(inVertical)">
                                      <p:cBhvr>
                                        <p:cTn id="51" dur="500"/>
                                        <p:tgtEl>
                                          <p:spTgt spid="7"/>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arn(inVertical)">
                                      <p:cBhvr>
                                        <p:cTn id="54" dur="500"/>
                                        <p:tgtEl>
                                          <p:spTgt spid="13"/>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arn(inVertic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7026764" y="0"/>
            <a:ext cx="1261236" cy="1180609"/>
            <a:chOff x="0" y="0"/>
            <a:chExt cx="1681648" cy="1574145"/>
          </a:xfrm>
        </p:grpSpPr>
        <p:sp>
          <p:nvSpPr>
            <p:cNvPr id="3" name="Freeform 3"/>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2"/>
              <a:stretch>
                <a:fillRect l="-228" r="-230" b="1"/>
              </a:stretch>
            </a:blipFill>
          </p:spPr>
        </p:sp>
      </p:grpSp>
      <p:sp>
        <p:nvSpPr>
          <p:cNvPr id="4" name="Freeform 4"/>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2311613" y="4129606"/>
            <a:ext cx="6953243" cy="6953243"/>
            <a:chOff x="0" y="0"/>
            <a:chExt cx="9270991" cy="9270991"/>
          </a:xfrm>
        </p:grpSpPr>
        <p:sp>
          <p:nvSpPr>
            <p:cNvPr id="6" name="Freeform 6"/>
            <p:cNvSpPr/>
            <p:nvPr/>
          </p:nvSpPr>
          <p:spPr>
            <a:xfrm>
              <a:off x="0" y="0"/>
              <a:ext cx="9271000" cy="9271000"/>
            </a:xfrm>
            <a:custGeom>
              <a:avLst/>
              <a:gdLst/>
              <a:ahLst/>
              <a:cxnLst/>
              <a:rect l="l" t="t" r="r" b="b"/>
              <a:pathLst>
                <a:path w="9271000" h="9271000">
                  <a:moveTo>
                    <a:pt x="0" y="0"/>
                  </a:moveTo>
                  <a:lnTo>
                    <a:pt x="9271000" y="0"/>
                  </a:lnTo>
                  <a:lnTo>
                    <a:pt x="9271000" y="9271000"/>
                  </a:lnTo>
                  <a:lnTo>
                    <a:pt x="0" y="9271000"/>
                  </a:lnTo>
                  <a:lnTo>
                    <a:pt x="0" y="0"/>
                  </a:lnTo>
                  <a:close/>
                </a:path>
              </a:pathLst>
            </a:custGeom>
            <a:blipFill>
              <a:blip r:embed="rId5"/>
              <a:stretch>
                <a:fillRect/>
              </a:stretch>
            </a:blipFill>
          </p:spPr>
        </p:sp>
      </p:grpSp>
      <p:sp>
        <p:nvSpPr>
          <p:cNvPr id="7" name="Freeform 7"/>
          <p:cNvSpPr/>
          <p:nvPr/>
        </p:nvSpPr>
        <p:spPr>
          <a:xfrm>
            <a:off x="-228600" y="1943100"/>
            <a:ext cx="13513902" cy="9449833"/>
          </a:xfrm>
          <a:custGeom>
            <a:avLst/>
            <a:gdLst/>
            <a:ahLst/>
            <a:cxnLst/>
            <a:rect l="l" t="t" r="r" b="b"/>
            <a:pathLst>
              <a:path w="13513902" h="9449833">
                <a:moveTo>
                  <a:pt x="0" y="0"/>
                </a:moveTo>
                <a:lnTo>
                  <a:pt x="13513902" y="0"/>
                </a:lnTo>
                <a:lnTo>
                  <a:pt x="13513902" y="9449833"/>
                </a:lnTo>
                <a:lnTo>
                  <a:pt x="0" y="944983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2071189" y="1180609"/>
            <a:ext cx="1022681" cy="966899"/>
          </a:xfrm>
          <a:custGeom>
            <a:avLst/>
            <a:gdLst/>
            <a:ahLst/>
            <a:cxnLst/>
            <a:rect l="l" t="t" r="r" b="b"/>
            <a:pathLst>
              <a:path w="1022681" h="966899">
                <a:moveTo>
                  <a:pt x="0" y="0"/>
                </a:moveTo>
                <a:lnTo>
                  <a:pt x="1022681" y="0"/>
                </a:lnTo>
                <a:lnTo>
                  <a:pt x="1022681" y="966899"/>
                </a:lnTo>
                <a:lnTo>
                  <a:pt x="0" y="966899"/>
                </a:lnTo>
                <a:lnTo>
                  <a:pt x="0" y="0"/>
                </a:lnTo>
                <a:close/>
              </a:path>
            </a:pathLst>
          </a:custGeom>
          <a:blipFill>
            <a:blip r:embed="rId8"/>
            <a:stretch>
              <a:fillRect/>
            </a:stretch>
          </a:blipFill>
        </p:spPr>
      </p:sp>
      <p:sp>
        <p:nvSpPr>
          <p:cNvPr id="9" name="TextBox 9"/>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5</a:t>
            </a:r>
          </a:p>
        </p:txBody>
      </p:sp>
      <p:sp>
        <p:nvSpPr>
          <p:cNvPr id="10" name="TextBox 10"/>
          <p:cNvSpPr txBox="1"/>
          <p:nvPr/>
        </p:nvSpPr>
        <p:spPr>
          <a:xfrm>
            <a:off x="529743" y="259054"/>
            <a:ext cx="11597795"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luận và hướng phát triển</a:t>
            </a:r>
          </a:p>
        </p:txBody>
      </p:sp>
      <p:sp>
        <p:nvSpPr>
          <p:cNvPr id="11" name="TextBox 11"/>
          <p:cNvSpPr txBox="1"/>
          <p:nvPr/>
        </p:nvSpPr>
        <p:spPr>
          <a:xfrm>
            <a:off x="2214913" y="1221577"/>
            <a:ext cx="6373533"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Kết luận chung</a:t>
            </a:r>
          </a:p>
        </p:txBody>
      </p:sp>
      <p:sp>
        <p:nvSpPr>
          <p:cNvPr id="12" name="TextBox 12"/>
          <p:cNvSpPr txBox="1"/>
          <p:nvPr/>
        </p:nvSpPr>
        <p:spPr>
          <a:xfrm>
            <a:off x="2214913" y="4381500"/>
            <a:ext cx="8984438" cy="4944302"/>
          </a:xfrm>
          <a:prstGeom prst="rect">
            <a:avLst/>
          </a:prstGeom>
        </p:spPr>
        <p:txBody>
          <a:bodyPr lIns="0" tIns="0" rIns="0" bIns="0" rtlCol="0" anchor="t">
            <a:spAutoFit/>
          </a:bodyPr>
          <a:lstStyle/>
          <a:p>
            <a:pPr algn="ctr">
              <a:lnSpc>
                <a:spcPts val="4339"/>
              </a:lnSpc>
            </a:pPr>
            <a:r>
              <a:rPr lang="en-US" sz="3099" dirty="0" err="1">
                <a:solidFill>
                  <a:srgbClr val="000000"/>
                </a:solidFill>
                <a:latin typeface="Josefin Sans Bold"/>
              </a:rPr>
              <a:t>Xây</a:t>
            </a:r>
            <a:r>
              <a:rPr lang="en-US" sz="3099" dirty="0">
                <a:solidFill>
                  <a:srgbClr val="000000"/>
                </a:solidFill>
                <a:latin typeface="Josefin Sans Bold"/>
              </a:rPr>
              <a:t> </a:t>
            </a:r>
            <a:r>
              <a:rPr lang="en-US" sz="3099" dirty="0" err="1">
                <a:solidFill>
                  <a:srgbClr val="000000"/>
                </a:solidFill>
                <a:latin typeface="Josefin Sans Bold"/>
              </a:rPr>
              <a:t>dựng</a:t>
            </a:r>
            <a:r>
              <a:rPr lang="en-US" sz="3099" dirty="0">
                <a:solidFill>
                  <a:srgbClr val="000000"/>
                </a:solidFill>
                <a:latin typeface="Josefin Sans Bold"/>
              </a:rPr>
              <a:t> </a:t>
            </a:r>
            <a:r>
              <a:rPr lang="en-US" sz="3099" dirty="0" err="1">
                <a:solidFill>
                  <a:srgbClr val="000000"/>
                </a:solidFill>
                <a:latin typeface="Josefin Sans Bold"/>
              </a:rPr>
              <a:t>một</a:t>
            </a:r>
            <a:r>
              <a:rPr lang="en-US" sz="3099" dirty="0">
                <a:solidFill>
                  <a:srgbClr val="000000"/>
                </a:solidFill>
                <a:latin typeface="Josefin Sans Bold"/>
              </a:rPr>
              <a:t> website </a:t>
            </a:r>
            <a:r>
              <a:rPr lang="en-US" sz="3099" dirty="0" err="1">
                <a:solidFill>
                  <a:srgbClr val="000000"/>
                </a:solidFill>
                <a:latin typeface="Josefin Sans Bold"/>
              </a:rPr>
              <a:t>bán</a:t>
            </a:r>
            <a:r>
              <a:rPr lang="en-US" sz="3099" dirty="0">
                <a:solidFill>
                  <a:srgbClr val="000000"/>
                </a:solidFill>
                <a:latin typeface="Josefin Sans Bold"/>
              </a:rPr>
              <a:t> </a:t>
            </a:r>
            <a:r>
              <a:rPr lang="en-US" sz="3099" dirty="0" err="1">
                <a:solidFill>
                  <a:srgbClr val="000000"/>
                </a:solidFill>
                <a:latin typeface="Josefin Sans Bold"/>
              </a:rPr>
              <a:t>đồng</a:t>
            </a:r>
            <a:r>
              <a:rPr lang="en-US" sz="3099" dirty="0">
                <a:solidFill>
                  <a:srgbClr val="000000"/>
                </a:solidFill>
                <a:latin typeface="Josefin Sans Bold"/>
              </a:rPr>
              <a:t> </a:t>
            </a:r>
            <a:r>
              <a:rPr lang="en-US" sz="3099" dirty="0" err="1">
                <a:solidFill>
                  <a:srgbClr val="000000"/>
                </a:solidFill>
                <a:latin typeface="Josefin Sans Bold"/>
              </a:rPr>
              <a:t>hồ</a:t>
            </a:r>
            <a:r>
              <a:rPr lang="en-US" sz="3099" dirty="0">
                <a:solidFill>
                  <a:srgbClr val="000000"/>
                </a:solidFill>
                <a:latin typeface="Josefin Sans Bold"/>
              </a:rPr>
              <a:t> </a:t>
            </a:r>
            <a:r>
              <a:rPr lang="en-US" sz="3099" dirty="0" err="1">
                <a:solidFill>
                  <a:srgbClr val="000000"/>
                </a:solidFill>
                <a:latin typeface="Josefin Sans Bold"/>
              </a:rPr>
              <a:t>thành</a:t>
            </a:r>
            <a:r>
              <a:rPr lang="en-US" sz="3099" dirty="0">
                <a:solidFill>
                  <a:srgbClr val="000000"/>
                </a:solidFill>
                <a:latin typeface="Josefin Sans Bold"/>
              </a:rPr>
              <a:t> </a:t>
            </a:r>
            <a:r>
              <a:rPr lang="en-US" sz="3099" dirty="0" err="1">
                <a:solidFill>
                  <a:srgbClr val="000000"/>
                </a:solidFill>
                <a:latin typeface="Josefin Sans Bold"/>
              </a:rPr>
              <a:t>công</a:t>
            </a:r>
            <a:r>
              <a:rPr lang="en-US" sz="3099" dirty="0">
                <a:solidFill>
                  <a:srgbClr val="000000"/>
                </a:solidFill>
                <a:latin typeface="Josefin Sans Bold"/>
              </a:rPr>
              <a:t> </a:t>
            </a:r>
            <a:r>
              <a:rPr lang="en-US" sz="3099" dirty="0" err="1">
                <a:solidFill>
                  <a:srgbClr val="000000"/>
                </a:solidFill>
                <a:latin typeface="Josefin Sans Bold"/>
              </a:rPr>
              <a:t>không</a:t>
            </a:r>
            <a:r>
              <a:rPr lang="en-US" sz="3099" dirty="0">
                <a:solidFill>
                  <a:srgbClr val="000000"/>
                </a:solidFill>
                <a:latin typeface="Josefin Sans Bold"/>
              </a:rPr>
              <a:t> </a:t>
            </a:r>
            <a:r>
              <a:rPr lang="en-US" sz="3099" dirty="0" err="1">
                <a:solidFill>
                  <a:srgbClr val="000000"/>
                </a:solidFill>
                <a:latin typeface="Josefin Sans Bold"/>
              </a:rPr>
              <a:t>chỉ</a:t>
            </a:r>
            <a:r>
              <a:rPr lang="en-US" sz="3099" dirty="0">
                <a:solidFill>
                  <a:srgbClr val="000000"/>
                </a:solidFill>
                <a:latin typeface="Josefin Sans Bold"/>
              </a:rPr>
              <a:t> </a:t>
            </a:r>
            <a:r>
              <a:rPr lang="en-US" sz="3099" dirty="0" err="1">
                <a:solidFill>
                  <a:srgbClr val="000000"/>
                </a:solidFill>
                <a:latin typeface="Josefin Sans Bold"/>
              </a:rPr>
              <a:t>cần</a:t>
            </a:r>
            <a:r>
              <a:rPr lang="en-US" sz="3099" dirty="0">
                <a:solidFill>
                  <a:srgbClr val="000000"/>
                </a:solidFill>
                <a:latin typeface="Josefin Sans Bold"/>
              </a:rPr>
              <a:t> </a:t>
            </a:r>
            <a:r>
              <a:rPr lang="en-US" sz="3099" dirty="0" err="1">
                <a:solidFill>
                  <a:srgbClr val="000000"/>
                </a:solidFill>
                <a:latin typeface="Josefin Sans Bold"/>
              </a:rPr>
              <a:t>kỹ</a:t>
            </a:r>
            <a:r>
              <a:rPr lang="en-US" sz="3099" dirty="0">
                <a:solidFill>
                  <a:srgbClr val="000000"/>
                </a:solidFill>
                <a:latin typeface="Josefin Sans Bold"/>
              </a:rPr>
              <a:t> </a:t>
            </a:r>
            <a:r>
              <a:rPr lang="en-US" sz="3099" dirty="0" err="1">
                <a:solidFill>
                  <a:srgbClr val="000000"/>
                </a:solidFill>
                <a:latin typeface="Josefin Sans Bold"/>
              </a:rPr>
              <a:t>thuật</a:t>
            </a:r>
            <a:r>
              <a:rPr lang="en-US" sz="3099" dirty="0">
                <a:solidFill>
                  <a:srgbClr val="000000"/>
                </a:solidFill>
                <a:latin typeface="Josefin Sans Bold"/>
              </a:rPr>
              <a:t> </a:t>
            </a:r>
            <a:r>
              <a:rPr lang="en-US" sz="3099" dirty="0" err="1">
                <a:solidFill>
                  <a:srgbClr val="000000"/>
                </a:solidFill>
                <a:latin typeface="Josefin Sans Bold"/>
              </a:rPr>
              <a:t>lập</a:t>
            </a:r>
            <a:r>
              <a:rPr lang="en-US" sz="3099" dirty="0">
                <a:solidFill>
                  <a:srgbClr val="000000"/>
                </a:solidFill>
                <a:latin typeface="Josefin Sans Bold"/>
              </a:rPr>
              <a:t> </a:t>
            </a:r>
            <a:r>
              <a:rPr lang="en-US" sz="3099" dirty="0" err="1">
                <a:solidFill>
                  <a:srgbClr val="000000"/>
                </a:solidFill>
                <a:latin typeface="Josefin Sans Bold"/>
              </a:rPr>
              <a:t>trình</a:t>
            </a:r>
            <a:r>
              <a:rPr lang="en-US" sz="3099" dirty="0">
                <a:solidFill>
                  <a:srgbClr val="000000"/>
                </a:solidFill>
                <a:latin typeface="Josefin Sans Bold"/>
              </a:rPr>
              <a:t> </a:t>
            </a:r>
            <a:r>
              <a:rPr lang="en-US" sz="3099" dirty="0" err="1">
                <a:solidFill>
                  <a:srgbClr val="000000"/>
                </a:solidFill>
                <a:latin typeface="Josefin Sans Bold"/>
              </a:rPr>
              <a:t>và</a:t>
            </a:r>
            <a:r>
              <a:rPr lang="en-US" sz="3099" dirty="0">
                <a:solidFill>
                  <a:srgbClr val="000000"/>
                </a:solidFill>
                <a:latin typeface="Josefin Sans Bold"/>
              </a:rPr>
              <a:t> </a:t>
            </a:r>
            <a:r>
              <a:rPr lang="en-US" sz="3099" dirty="0" err="1">
                <a:solidFill>
                  <a:srgbClr val="000000"/>
                </a:solidFill>
                <a:latin typeface="Josefin Sans Bold"/>
              </a:rPr>
              <a:t>thiết</a:t>
            </a:r>
            <a:r>
              <a:rPr lang="en-US" sz="3099" dirty="0">
                <a:solidFill>
                  <a:srgbClr val="000000"/>
                </a:solidFill>
                <a:latin typeface="Josefin Sans Bold"/>
              </a:rPr>
              <a:t> </a:t>
            </a:r>
            <a:r>
              <a:rPr lang="en-US" sz="3099" dirty="0" err="1">
                <a:solidFill>
                  <a:srgbClr val="000000"/>
                </a:solidFill>
                <a:latin typeface="Josefin Sans Bold"/>
              </a:rPr>
              <a:t>kế</a:t>
            </a:r>
            <a:r>
              <a:rPr lang="en-US" sz="3099" dirty="0">
                <a:solidFill>
                  <a:srgbClr val="000000"/>
                </a:solidFill>
                <a:latin typeface="Josefin Sans Bold"/>
              </a:rPr>
              <a:t> web </a:t>
            </a:r>
            <a:r>
              <a:rPr lang="en-US" sz="3099" dirty="0" err="1">
                <a:solidFill>
                  <a:srgbClr val="000000"/>
                </a:solidFill>
                <a:latin typeface="Josefin Sans Bold"/>
              </a:rPr>
              <a:t>chuyên</a:t>
            </a:r>
            <a:r>
              <a:rPr lang="en-US" sz="3099" dirty="0">
                <a:solidFill>
                  <a:srgbClr val="000000"/>
                </a:solidFill>
                <a:latin typeface="Josefin Sans Bold"/>
              </a:rPr>
              <a:t> </a:t>
            </a:r>
            <a:r>
              <a:rPr lang="en-US" sz="3099" dirty="0" err="1">
                <a:solidFill>
                  <a:srgbClr val="000000"/>
                </a:solidFill>
                <a:latin typeface="Josefin Sans Bold"/>
              </a:rPr>
              <a:t>nghiệp</a:t>
            </a:r>
            <a:r>
              <a:rPr lang="en-US" sz="3099" dirty="0">
                <a:solidFill>
                  <a:srgbClr val="000000"/>
                </a:solidFill>
                <a:latin typeface="Josefin Sans Bold"/>
              </a:rPr>
              <a:t>, </a:t>
            </a:r>
            <a:r>
              <a:rPr lang="en-US" sz="3099" dirty="0" err="1">
                <a:solidFill>
                  <a:srgbClr val="000000"/>
                </a:solidFill>
                <a:latin typeface="Josefin Sans Bold"/>
              </a:rPr>
              <a:t>mà</a:t>
            </a:r>
            <a:r>
              <a:rPr lang="en-US" sz="3099" dirty="0">
                <a:solidFill>
                  <a:srgbClr val="000000"/>
                </a:solidFill>
                <a:latin typeface="Josefin Sans Bold"/>
              </a:rPr>
              <a:t> </a:t>
            </a:r>
            <a:r>
              <a:rPr lang="en-US" sz="3099" dirty="0" err="1">
                <a:solidFill>
                  <a:srgbClr val="000000"/>
                </a:solidFill>
                <a:latin typeface="Josefin Sans Bold"/>
              </a:rPr>
              <a:t>còn</a:t>
            </a:r>
            <a:r>
              <a:rPr lang="en-US" sz="3099" dirty="0">
                <a:solidFill>
                  <a:srgbClr val="000000"/>
                </a:solidFill>
                <a:latin typeface="Josefin Sans Bold"/>
              </a:rPr>
              <a:t> </a:t>
            </a:r>
            <a:r>
              <a:rPr lang="en-US" sz="3099" dirty="0" err="1">
                <a:solidFill>
                  <a:srgbClr val="000000"/>
                </a:solidFill>
                <a:latin typeface="Josefin Sans Bold"/>
              </a:rPr>
              <a:t>đòi</a:t>
            </a:r>
            <a:r>
              <a:rPr lang="en-US" sz="3099" dirty="0">
                <a:solidFill>
                  <a:srgbClr val="000000"/>
                </a:solidFill>
                <a:latin typeface="Josefin Sans Bold"/>
              </a:rPr>
              <a:t> </a:t>
            </a:r>
            <a:r>
              <a:rPr lang="en-US" sz="3099" dirty="0" err="1">
                <a:solidFill>
                  <a:srgbClr val="000000"/>
                </a:solidFill>
                <a:latin typeface="Josefin Sans Bold"/>
              </a:rPr>
              <a:t>hỏi</a:t>
            </a:r>
            <a:r>
              <a:rPr lang="en-US" sz="3099" dirty="0">
                <a:solidFill>
                  <a:srgbClr val="000000"/>
                </a:solidFill>
                <a:latin typeface="Josefin Sans Bold"/>
              </a:rPr>
              <a:t> </a:t>
            </a:r>
            <a:r>
              <a:rPr lang="en-US" sz="3099" dirty="0" err="1">
                <a:solidFill>
                  <a:srgbClr val="000000"/>
                </a:solidFill>
                <a:latin typeface="Josefin Sans Bold"/>
              </a:rPr>
              <a:t>hiểu</a:t>
            </a:r>
            <a:r>
              <a:rPr lang="en-US" sz="3099" dirty="0">
                <a:solidFill>
                  <a:srgbClr val="000000"/>
                </a:solidFill>
                <a:latin typeface="Josefin Sans Bold"/>
              </a:rPr>
              <a:t> </a:t>
            </a:r>
            <a:r>
              <a:rPr lang="en-US" sz="3099" dirty="0" err="1">
                <a:solidFill>
                  <a:srgbClr val="000000"/>
                </a:solidFill>
                <a:latin typeface="Josefin Sans Bold"/>
              </a:rPr>
              <a:t>biết</a:t>
            </a:r>
            <a:r>
              <a:rPr lang="en-US" sz="3099" dirty="0">
                <a:solidFill>
                  <a:srgbClr val="000000"/>
                </a:solidFill>
                <a:latin typeface="Josefin Sans Bold"/>
              </a:rPr>
              <a:t> </a:t>
            </a:r>
            <a:r>
              <a:rPr lang="en-US" sz="3099" dirty="0" err="1">
                <a:solidFill>
                  <a:srgbClr val="000000"/>
                </a:solidFill>
                <a:latin typeface="Josefin Sans Bold"/>
              </a:rPr>
              <a:t>sâu</a:t>
            </a:r>
            <a:r>
              <a:rPr lang="en-US" sz="3099" dirty="0">
                <a:solidFill>
                  <a:srgbClr val="000000"/>
                </a:solidFill>
                <a:latin typeface="Josefin Sans Bold"/>
              </a:rPr>
              <a:t> </a:t>
            </a:r>
            <a:r>
              <a:rPr lang="en-US" sz="3099" dirty="0" err="1">
                <a:solidFill>
                  <a:srgbClr val="000000"/>
                </a:solidFill>
                <a:latin typeface="Josefin Sans Bold"/>
              </a:rPr>
              <a:t>sắc</a:t>
            </a:r>
            <a:r>
              <a:rPr lang="en-US" sz="3099" dirty="0">
                <a:solidFill>
                  <a:srgbClr val="000000"/>
                </a:solidFill>
                <a:latin typeface="Josefin Sans Bold"/>
              </a:rPr>
              <a:t> </a:t>
            </a:r>
            <a:r>
              <a:rPr lang="en-US" sz="3099" dirty="0" err="1">
                <a:solidFill>
                  <a:srgbClr val="000000"/>
                </a:solidFill>
                <a:latin typeface="Josefin Sans Bold"/>
              </a:rPr>
              <a:t>về</a:t>
            </a:r>
            <a:r>
              <a:rPr lang="en-US" sz="3099" dirty="0">
                <a:solidFill>
                  <a:srgbClr val="000000"/>
                </a:solidFill>
                <a:latin typeface="Josefin Sans Bold"/>
              </a:rPr>
              <a:t> </a:t>
            </a:r>
            <a:r>
              <a:rPr lang="en-US" sz="3099" dirty="0" err="1">
                <a:solidFill>
                  <a:srgbClr val="000000"/>
                </a:solidFill>
                <a:latin typeface="Josefin Sans Bold"/>
              </a:rPr>
              <a:t>nhu</a:t>
            </a:r>
            <a:r>
              <a:rPr lang="en-US" sz="3099" dirty="0">
                <a:solidFill>
                  <a:srgbClr val="000000"/>
                </a:solidFill>
                <a:latin typeface="Josefin Sans Bold"/>
              </a:rPr>
              <a:t> </a:t>
            </a:r>
            <a:r>
              <a:rPr lang="en-US" sz="3099" dirty="0" err="1">
                <a:solidFill>
                  <a:srgbClr val="000000"/>
                </a:solidFill>
                <a:latin typeface="Josefin Sans Bold"/>
              </a:rPr>
              <a:t>cầu</a:t>
            </a:r>
            <a:r>
              <a:rPr lang="en-US" sz="3099" dirty="0">
                <a:solidFill>
                  <a:srgbClr val="000000"/>
                </a:solidFill>
                <a:latin typeface="Josefin Sans Bold"/>
              </a:rPr>
              <a:t> </a:t>
            </a:r>
            <a:r>
              <a:rPr lang="en-US" sz="3099" dirty="0" err="1">
                <a:solidFill>
                  <a:srgbClr val="000000"/>
                </a:solidFill>
                <a:latin typeface="Josefin Sans Bold"/>
              </a:rPr>
              <a:t>của</a:t>
            </a:r>
            <a:r>
              <a:rPr lang="en-US" sz="3099" dirty="0">
                <a:solidFill>
                  <a:srgbClr val="000000"/>
                </a:solidFill>
                <a:latin typeface="Josefin Sans Bold"/>
              </a:rPr>
              <a:t> </a:t>
            </a:r>
            <a:r>
              <a:rPr lang="en-US" sz="3099" dirty="0" err="1">
                <a:solidFill>
                  <a:srgbClr val="000000"/>
                </a:solidFill>
                <a:latin typeface="Josefin Sans Bold"/>
              </a:rPr>
              <a:t>khách</a:t>
            </a:r>
            <a:r>
              <a:rPr lang="en-US" sz="3099" dirty="0">
                <a:solidFill>
                  <a:srgbClr val="000000"/>
                </a:solidFill>
                <a:latin typeface="Josefin Sans Bold"/>
              </a:rPr>
              <a:t> </a:t>
            </a:r>
            <a:r>
              <a:rPr lang="en-US" sz="3099" dirty="0" err="1">
                <a:solidFill>
                  <a:srgbClr val="000000"/>
                </a:solidFill>
                <a:latin typeface="Josefin Sans Bold"/>
              </a:rPr>
              <a:t>hàng</a:t>
            </a:r>
            <a:r>
              <a:rPr lang="en-US" sz="3099" dirty="0">
                <a:solidFill>
                  <a:srgbClr val="000000"/>
                </a:solidFill>
                <a:latin typeface="Josefin Sans Bold"/>
              </a:rPr>
              <a:t> </a:t>
            </a:r>
            <a:r>
              <a:rPr lang="en-US" sz="3099" dirty="0" err="1">
                <a:solidFill>
                  <a:srgbClr val="000000"/>
                </a:solidFill>
                <a:latin typeface="Josefin Sans Bold"/>
              </a:rPr>
              <a:t>và</a:t>
            </a:r>
            <a:r>
              <a:rPr lang="en-US" sz="3099" dirty="0">
                <a:solidFill>
                  <a:srgbClr val="000000"/>
                </a:solidFill>
                <a:latin typeface="Josefin Sans Bold"/>
              </a:rPr>
              <a:t> </a:t>
            </a:r>
            <a:r>
              <a:rPr lang="en-US" sz="3099" dirty="0" err="1">
                <a:solidFill>
                  <a:srgbClr val="000000"/>
                </a:solidFill>
                <a:latin typeface="Josefin Sans Bold"/>
              </a:rPr>
              <a:t>thị</a:t>
            </a:r>
            <a:r>
              <a:rPr lang="en-US" sz="3099" dirty="0">
                <a:solidFill>
                  <a:srgbClr val="000000"/>
                </a:solidFill>
                <a:latin typeface="Josefin Sans Bold"/>
              </a:rPr>
              <a:t> </a:t>
            </a:r>
            <a:r>
              <a:rPr lang="en-US" sz="3099" dirty="0" err="1">
                <a:solidFill>
                  <a:srgbClr val="000000"/>
                </a:solidFill>
                <a:latin typeface="Josefin Sans Bold"/>
              </a:rPr>
              <a:t>trường</a:t>
            </a:r>
            <a:r>
              <a:rPr lang="en-US" sz="3099" dirty="0">
                <a:solidFill>
                  <a:srgbClr val="000000"/>
                </a:solidFill>
                <a:latin typeface="Josefin Sans Bold"/>
              </a:rPr>
              <a:t>. </a:t>
            </a:r>
            <a:r>
              <a:rPr lang="en-US" sz="3099" dirty="0" err="1">
                <a:solidFill>
                  <a:srgbClr val="000000"/>
                </a:solidFill>
                <a:latin typeface="Josefin Sans Bold"/>
              </a:rPr>
              <a:t>Đầu</a:t>
            </a:r>
            <a:r>
              <a:rPr lang="en-US" sz="3099" dirty="0">
                <a:solidFill>
                  <a:srgbClr val="000000"/>
                </a:solidFill>
                <a:latin typeface="Josefin Sans Bold"/>
              </a:rPr>
              <a:t> </a:t>
            </a:r>
            <a:r>
              <a:rPr lang="en-US" sz="3099" dirty="0" err="1">
                <a:solidFill>
                  <a:srgbClr val="000000"/>
                </a:solidFill>
                <a:latin typeface="Josefin Sans Bold"/>
              </a:rPr>
              <a:t>tư</a:t>
            </a:r>
            <a:r>
              <a:rPr lang="en-US" sz="3099" dirty="0">
                <a:solidFill>
                  <a:srgbClr val="000000"/>
                </a:solidFill>
                <a:latin typeface="Josefin Sans Bold"/>
              </a:rPr>
              <a:t> </a:t>
            </a:r>
            <a:r>
              <a:rPr lang="en-US" sz="3099" dirty="0" err="1">
                <a:solidFill>
                  <a:srgbClr val="000000"/>
                </a:solidFill>
                <a:latin typeface="Josefin Sans Bold"/>
              </a:rPr>
              <a:t>vào</a:t>
            </a:r>
            <a:r>
              <a:rPr lang="en-US" sz="3099" dirty="0">
                <a:solidFill>
                  <a:srgbClr val="000000"/>
                </a:solidFill>
                <a:latin typeface="Josefin Sans Bold"/>
              </a:rPr>
              <a:t> </a:t>
            </a:r>
            <a:r>
              <a:rPr lang="en-US" sz="3099" dirty="0" err="1">
                <a:solidFill>
                  <a:srgbClr val="000000"/>
                </a:solidFill>
                <a:latin typeface="Josefin Sans Bold"/>
              </a:rPr>
              <a:t>một</a:t>
            </a:r>
            <a:r>
              <a:rPr lang="en-US" sz="3099" dirty="0">
                <a:solidFill>
                  <a:srgbClr val="000000"/>
                </a:solidFill>
                <a:latin typeface="Josefin Sans Bold"/>
              </a:rPr>
              <a:t> </a:t>
            </a:r>
            <a:r>
              <a:rPr lang="en-US" sz="3099" dirty="0" err="1">
                <a:solidFill>
                  <a:srgbClr val="000000"/>
                </a:solidFill>
                <a:latin typeface="Josefin Sans Bold"/>
              </a:rPr>
              <a:t>nền</a:t>
            </a:r>
            <a:r>
              <a:rPr lang="en-US" sz="3099" dirty="0">
                <a:solidFill>
                  <a:srgbClr val="000000"/>
                </a:solidFill>
                <a:latin typeface="Josefin Sans Bold"/>
              </a:rPr>
              <a:t> </a:t>
            </a:r>
            <a:r>
              <a:rPr lang="en-US" sz="3099" dirty="0" err="1">
                <a:solidFill>
                  <a:srgbClr val="000000"/>
                </a:solidFill>
                <a:latin typeface="Josefin Sans Bold"/>
              </a:rPr>
              <a:t>tảng</a:t>
            </a:r>
            <a:r>
              <a:rPr lang="en-US" sz="3099" dirty="0">
                <a:solidFill>
                  <a:srgbClr val="000000"/>
                </a:solidFill>
                <a:latin typeface="Josefin Sans Bold"/>
              </a:rPr>
              <a:t> </a:t>
            </a:r>
            <a:r>
              <a:rPr lang="en-US" sz="3099" dirty="0" err="1">
                <a:solidFill>
                  <a:srgbClr val="000000"/>
                </a:solidFill>
                <a:latin typeface="Josefin Sans Bold"/>
              </a:rPr>
              <a:t>trực</a:t>
            </a:r>
            <a:r>
              <a:rPr lang="en-US" sz="3099" dirty="0">
                <a:solidFill>
                  <a:srgbClr val="000000"/>
                </a:solidFill>
                <a:latin typeface="Josefin Sans Bold"/>
              </a:rPr>
              <a:t> </a:t>
            </a:r>
            <a:r>
              <a:rPr lang="en-US" sz="3099" dirty="0" err="1">
                <a:solidFill>
                  <a:srgbClr val="000000"/>
                </a:solidFill>
                <a:latin typeface="Josefin Sans Bold"/>
              </a:rPr>
              <a:t>tuyến</a:t>
            </a:r>
            <a:r>
              <a:rPr lang="en-US" sz="3099" dirty="0">
                <a:solidFill>
                  <a:srgbClr val="000000"/>
                </a:solidFill>
                <a:latin typeface="Josefin Sans Bold"/>
              </a:rPr>
              <a:t> </a:t>
            </a:r>
            <a:r>
              <a:rPr lang="en-US" sz="3099" dirty="0" err="1">
                <a:solidFill>
                  <a:srgbClr val="000000"/>
                </a:solidFill>
                <a:latin typeface="Josefin Sans Bold"/>
              </a:rPr>
              <a:t>mạnh</a:t>
            </a:r>
            <a:r>
              <a:rPr lang="en-US" sz="3099" dirty="0">
                <a:solidFill>
                  <a:srgbClr val="000000"/>
                </a:solidFill>
                <a:latin typeface="Josefin Sans Bold"/>
              </a:rPr>
              <a:t> </a:t>
            </a:r>
            <a:r>
              <a:rPr lang="en-US" sz="3099" dirty="0" err="1">
                <a:solidFill>
                  <a:srgbClr val="000000"/>
                </a:solidFill>
                <a:latin typeface="Josefin Sans Bold"/>
              </a:rPr>
              <a:t>mẽ</a:t>
            </a:r>
            <a:r>
              <a:rPr lang="en-US" sz="3099" dirty="0">
                <a:solidFill>
                  <a:srgbClr val="000000"/>
                </a:solidFill>
                <a:latin typeface="Josefin Sans Bold"/>
              </a:rPr>
              <a:t>, </a:t>
            </a:r>
            <a:r>
              <a:rPr lang="en-US" sz="3099" dirty="0" err="1">
                <a:solidFill>
                  <a:srgbClr val="000000"/>
                </a:solidFill>
                <a:latin typeface="Josefin Sans Bold"/>
              </a:rPr>
              <a:t>dễ</a:t>
            </a:r>
            <a:r>
              <a:rPr lang="en-US" sz="3099" dirty="0">
                <a:solidFill>
                  <a:srgbClr val="000000"/>
                </a:solidFill>
                <a:latin typeface="Josefin Sans Bold"/>
              </a:rPr>
              <a:t> </a:t>
            </a:r>
            <a:r>
              <a:rPr lang="en-US" sz="3099" dirty="0" err="1">
                <a:solidFill>
                  <a:srgbClr val="000000"/>
                </a:solidFill>
                <a:latin typeface="Josefin Sans Bold"/>
              </a:rPr>
              <a:t>sử</a:t>
            </a:r>
            <a:r>
              <a:rPr lang="en-US" sz="3099" dirty="0">
                <a:solidFill>
                  <a:srgbClr val="000000"/>
                </a:solidFill>
                <a:latin typeface="Josefin Sans Bold"/>
              </a:rPr>
              <a:t> </a:t>
            </a:r>
            <a:r>
              <a:rPr lang="en-US" sz="3099" dirty="0" err="1">
                <a:solidFill>
                  <a:srgbClr val="000000"/>
                </a:solidFill>
                <a:latin typeface="Josefin Sans Bold"/>
              </a:rPr>
              <a:t>dụng</a:t>
            </a:r>
            <a:r>
              <a:rPr lang="en-US" sz="3099" dirty="0">
                <a:solidFill>
                  <a:srgbClr val="000000"/>
                </a:solidFill>
                <a:latin typeface="Josefin Sans Bold"/>
              </a:rPr>
              <a:t> </a:t>
            </a:r>
            <a:r>
              <a:rPr lang="en-US" sz="3099" dirty="0" err="1">
                <a:solidFill>
                  <a:srgbClr val="000000"/>
                </a:solidFill>
                <a:latin typeface="Josefin Sans Bold"/>
              </a:rPr>
              <a:t>và</a:t>
            </a:r>
            <a:r>
              <a:rPr lang="en-US" sz="3099" dirty="0">
                <a:solidFill>
                  <a:srgbClr val="000000"/>
                </a:solidFill>
                <a:latin typeface="Josefin Sans Bold"/>
              </a:rPr>
              <a:t> </a:t>
            </a:r>
            <a:r>
              <a:rPr lang="en-US" sz="3099" dirty="0" err="1">
                <a:solidFill>
                  <a:srgbClr val="000000"/>
                </a:solidFill>
                <a:latin typeface="Josefin Sans Bold"/>
              </a:rPr>
              <a:t>đầy</a:t>
            </a:r>
            <a:r>
              <a:rPr lang="en-US" sz="3099" dirty="0">
                <a:solidFill>
                  <a:srgbClr val="000000"/>
                </a:solidFill>
                <a:latin typeface="Josefin Sans Bold"/>
              </a:rPr>
              <a:t> </a:t>
            </a:r>
            <a:r>
              <a:rPr lang="en-US" sz="3099" dirty="0" err="1">
                <a:solidFill>
                  <a:srgbClr val="000000"/>
                </a:solidFill>
                <a:latin typeface="Josefin Sans Bold"/>
              </a:rPr>
              <a:t>đủ</a:t>
            </a:r>
            <a:r>
              <a:rPr lang="en-US" sz="3099" dirty="0">
                <a:solidFill>
                  <a:srgbClr val="000000"/>
                </a:solidFill>
                <a:latin typeface="Josefin Sans Bold"/>
              </a:rPr>
              <a:t> </a:t>
            </a:r>
            <a:r>
              <a:rPr lang="en-US" sz="3099" dirty="0" err="1">
                <a:solidFill>
                  <a:srgbClr val="000000"/>
                </a:solidFill>
                <a:latin typeface="Josefin Sans Bold"/>
              </a:rPr>
              <a:t>thông</a:t>
            </a:r>
            <a:r>
              <a:rPr lang="en-US" sz="3099" dirty="0">
                <a:solidFill>
                  <a:srgbClr val="000000"/>
                </a:solidFill>
                <a:latin typeface="Josefin Sans Bold"/>
              </a:rPr>
              <a:t> tin </a:t>
            </a:r>
            <a:r>
              <a:rPr lang="en-US" sz="3099" dirty="0" err="1">
                <a:solidFill>
                  <a:srgbClr val="000000"/>
                </a:solidFill>
                <a:latin typeface="Josefin Sans Bold"/>
              </a:rPr>
              <a:t>sẽ</a:t>
            </a:r>
            <a:r>
              <a:rPr lang="en-US" sz="3099" dirty="0">
                <a:solidFill>
                  <a:srgbClr val="000000"/>
                </a:solidFill>
                <a:latin typeface="Josefin Sans Bold"/>
              </a:rPr>
              <a:t> </a:t>
            </a:r>
            <a:r>
              <a:rPr lang="en-US" sz="3099" dirty="0" err="1">
                <a:solidFill>
                  <a:srgbClr val="000000"/>
                </a:solidFill>
                <a:latin typeface="Josefin Sans Bold"/>
              </a:rPr>
              <a:t>giúp</a:t>
            </a:r>
            <a:r>
              <a:rPr lang="en-US" sz="3099" dirty="0">
                <a:solidFill>
                  <a:srgbClr val="000000"/>
                </a:solidFill>
                <a:latin typeface="Josefin Sans Bold"/>
              </a:rPr>
              <a:t> </a:t>
            </a:r>
            <a:r>
              <a:rPr lang="en-US" sz="3099" dirty="0" err="1">
                <a:solidFill>
                  <a:srgbClr val="000000"/>
                </a:solidFill>
                <a:latin typeface="Josefin Sans Bold"/>
              </a:rPr>
              <a:t>cửa</a:t>
            </a:r>
            <a:r>
              <a:rPr lang="en-US" sz="3099" dirty="0">
                <a:solidFill>
                  <a:srgbClr val="000000"/>
                </a:solidFill>
                <a:latin typeface="Josefin Sans Bold"/>
              </a:rPr>
              <a:t> </a:t>
            </a:r>
            <a:r>
              <a:rPr lang="en-US" sz="3099" dirty="0" err="1">
                <a:solidFill>
                  <a:srgbClr val="000000"/>
                </a:solidFill>
                <a:latin typeface="Josefin Sans Bold"/>
              </a:rPr>
              <a:t>hàng</a:t>
            </a:r>
            <a:r>
              <a:rPr lang="en-US" sz="3099" dirty="0">
                <a:solidFill>
                  <a:srgbClr val="000000"/>
                </a:solidFill>
                <a:latin typeface="Josefin Sans Bold"/>
              </a:rPr>
              <a:t> </a:t>
            </a:r>
            <a:r>
              <a:rPr lang="en-US" sz="3099" dirty="0" err="1">
                <a:solidFill>
                  <a:srgbClr val="000000"/>
                </a:solidFill>
                <a:latin typeface="Josefin Sans Bold"/>
              </a:rPr>
              <a:t>nâng</a:t>
            </a:r>
            <a:r>
              <a:rPr lang="en-US" sz="3099" dirty="0">
                <a:solidFill>
                  <a:srgbClr val="000000"/>
                </a:solidFill>
                <a:latin typeface="Josefin Sans Bold"/>
              </a:rPr>
              <a:t> </a:t>
            </a:r>
            <a:r>
              <a:rPr lang="en-US" sz="3099" dirty="0" err="1">
                <a:solidFill>
                  <a:srgbClr val="000000"/>
                </a:solidFill>
                <a:latin typeface="Josefin Sans Bold"/>
              </a:rPr>
              <a:t>cao</a:t>
            </a:r>
            <a:r>
              <a:rPr lang="en-US" sz="3099" dirty="0">
                <a:solidFill>
                  <a:srgbClr val="000000"/>
                </a:solidFill>
                <a:latin typeface="Josefin Sans Bold"/>
              </a:rPr>
              <a:t> </a:t>
            </a:r>
            <a:r>
              <a:rPr lang="en-US" sz="3099" dirty="0" err="1">
                <a:solidFill>
                  <a:srgbClr val="000000"/>
                </a:solidFill>
                <a:latin typeface="Josefin Sans Bold"/>
              </a:rPr>
              <a:t>khả</a:t>
            </a:r>
            <a:r>
              <a:rPr lang="en-US" sz="3099" dirty="0">
                <a:solidFill>
                  <a:srgbClr val="000000"/>
                </a:solidFill>
                <a:latin typeface="Josefin Sans Bold"/>
              </a:rPr>
              <a:t> </a:t>
            </a:r>
            <a:r>
              <a:rPr lang="en-US" sz="3099" dirty="0" err="1">
                <a:solidFill>
                  <a:srgbClr val="000000"/>
                </a:solidFill>
                <a:latin typeface="Josefin Sans Bold"/>
              </a:rPr>
              <a:t>năng</a:t>
            </a:r>
            <a:r>
              <a:rPr lang="en-US" sz="3099" dirty="0">
                <a:solidFill>
                  <a:srgbClr val="000000"/>
                </a:solidFill>
                <a:latin typeface="Josefin Sans Bold"/>
              </a:rPr>
              <a:t> </a:t>
            </a:r>
            <a:r>
              <a:rPr lang="en-US" sz="3099" dirty="0" err="1">
                <a:solidFill>
                  <a:srgbClr val="000000"/>
                </a:solidFill>
                <a:latin typeface="Josefin Sans Bold"/>
              </a:rPr>
              <a:t>cạnh</a:t>
            </a:r>
            <a:r>
              <a:rPr lang="en-US" sz="3099" dirty="0">
                <a:solidFill>
                  <a:srgbClr val="000000"/>
                </a:solidFill>
                <a:latin typeface="Josefin Sans Bold"/>
              </a:rPr>
              <a:t> </a:t>
            </a:r>
            <a:r>
              <a:rPr lang="en-US" sz="3099" dirty="0" err="1">
                <a:solidFill>
                  <a:srgbClr val="000000"/>
                </a:solidFill>
                <a:latin typeface="Josefin Sans Bold"/>
              </a:rPr>
              <a:t>tranh</a:t>
            </a:r>
            <a:r>
              <a:rPr lang="en-US" sz="3099" dirty="0">
                <a:solidFill>
                  <a:srgbClr val="000000"/>
                </a:solidFill>
                <a:latin typeface="Josefin Sans Bold"/>
              </a:rPr>
              <a:t>, </a:t>
            </a:r>
            <a:r>
              <a:rPr lang="en-US" sz="3099" dirty="0" err="1">
                <a:solidFill>
                  <a:srgbClr val="000000"/>
                </a:solidFill>
                <a:latin typeface="Josefin Sans Bold"/>
              </a:rPr>
              <a:t>thu</a:t>
            </a:r>
            <a:r>
              <a:rPr lang="en-US" sz="3099" dirty="0">
                <a:solidFill>
                  <a:srgbClr val="000000"/>
                </a:solidFill>
                <a:latin typeface="Josefin Sans Bold"/>
              </a:rPr>
              <a:t> </a:t>
            </a:r>
            <a:r>
              <a:rPr lang="en-US" sz="3099" dirty="0" err="1">
                <a:solidFill>
                  <a:srgbClr val="000000"/>
                </a:solidFill>
                <a:latin typeface="Josefin Sans Bold"/>
              </a:rPr>
              <a:t>hút</a:t>
            </a:r>
            <a:r>
              <a:rPr lang="en-US" sz="3099" dirty="0">
                <a:solidFill>
                  <a:srgbClr val="000000"/>
                </a:solidFill>
                <a:latin typeface="Josefin Sans Bold"/>
              </a:rPr>
              <a:t> </a:t>
            </a:r>
            <a:r>
              <a:rPr lang="en-US" sz="3099" dirty="0" err="1">
                <a:solidFill>
                  <a:srgbClr val="000000"/>
                </a:solidFill>
                <a:latin typeface="Josefin Sans Bold"/>
              </a:rPr>
              <a:t>nhiều</a:t>
            </a:r>
            <a:r>
              <a:rPr lang="en-US" sz="3099" dirty="0">
                <a:solidFill>
                  <a:srgbClr val="000000"/>
                </a:solidFill>
                <a:latin typeface="Josefin Sans Bold"/>
              </a:rPr>
              <a:t> </a:t>
            </a:r>
            <a:r>
              <a:rPr lang="en-US" sz="3099" dirty="0" err="1">
                <a:solidFill>
                  <a:srgbClr val="000000"/>
                </a:solidFill>
                <a:latin typeface="Josefin Sans Bold"/>
              </a:rPr>
              <a:t>khách</a:t>
            </a:r>
            <a:r>
              <a:rPr lang="en-US" sz="3099" dirty="0">
                <a:solidFill>
                  <a:srgbClr val="000000"/>
                </a:solidFill>
                <a:latin typeface="Josefin Sans Bold"/>
              </a:rPr>
              <a:t> </a:t>
            </a:r>
            <a:r>
              <a:rPr lang="en-US" sz="3099" dirty="0" err="1">
                <a:solidFill>
                  <a:srgbClr val="000000"/>
                </a:solidFill>
                <a:latin typeface="Josefin Sans Bold"/>
              </a:rPr>
              <a:t>hàng</a:t>
            </a:r>
            <a:r>
              <a:rPr lang="en-US" sz="3099" dirty="0">
                <a:solidFill>
                  <a:srgbClr val="000000"/>
                </a:solidFill>
                <a:latin typeface="Josefin Sans Bold"/>
              </a:rPr>
              <a:t> </a:t>
            </a:r>
            <a:r>
              <a:rPr lang="en-US" sz="3099" dirty="0" err="1">
                <a:solidFill>
                  <a:srgbClr val="000000"/>
                </a:solidFill>
                <a:latin typeface="Josefin Sans Bold"/>
              </a:rPr>
              <a:t>tiềm</a:t>
            </a:r>
            <a:r>
              <a:rPr lang="en-US" sz="3099" dirty="0">
                <a:solidFill>
                  <a:srgbClr val="000000"/>
                </a:solidFill>
                <a:latin typeface="Josefin Sans Bold"/>
              </a:rPr>
              <a:t> </a:t>
            </a:r>
            <a:r>
              <a:rPr lang="en-US" sz="3099" dirty="0" err="1">
                <a:solidFill>
                  <a:srgbClr val="000000"/>
                </a:solidFill>
                <a:latin typeface="Josefin Sans Bold"/>
              </a:rPr>
              <a:t>năng</a:t>
            </a:r>
            <a:r>
              <a:rPr lang="en-US" sz="3099" dirty="0">
                <a:solidFill>
                  <a:srgbClr val="000000"/>
                </a:solidFill>
                <a:latin typeface="Josefin Sans Bold"/>
              </a:rPr>
              <a:t> </a:t>
            </a:r>
            <a:r>
              <a:rPr lang="en-US" sz="3099" dirty="0" err="1">
                <a:solidFill>
                  <a:srgbClr val="000000"/>
                </a:solidFill>
                <a:latin typeface="Josefin Sans Bold"/>
              </a:rPr>
              <a:t>và</a:t>
            </a:r>
            <a:r>
              <a:rPr lang="en-US" sz="3099" dirty="0">
                <a:solidFill>
                  <a:srgbClr val="000000"/>
                </a:solidFill>
                <a:latin typeface="Josefin Sans Bold"/>
              </a:rPr>
              <a:t> </a:t>
            </a:r>
            <a:r>
              <a:rPr lang="en-US" sz="3099" dirty="0" err="1">
                <a:solidFill>
                  <a:srgbClr val="000000"/>
                </a:solidFill>
                <a:latin typeface="Josefin Sans Bold"/>
              </a:rPr>
              <a:t>tăng</a:t>
            </a:r>
            <a:r>
              <a:rPr lang="en-US" sz="3099" dirty="0">
                <a:solidFill>
                  <a:srgbClr val="000000"/>
                </a:solidFill>
                <a:latin typeface="Josefin Sans Bold"/>
              </a:rPr>
              <a:t> </a:t>
            </a:r>
            <a:r>
              <a:rPr lang="en-US" sz="3099" dirty="0" err="1">
                <a:solidFill>
                  <a:srgbClr val="000000"/>
                </a:solidFill>
                <a:latin typeface="Josefin Sans Bold"/>
              </a:rPr>
              <a:t>doanh</a:t>
            </a:r>
            <a:r>
              <a:rPr lang="en-US" sz="3099" dirty="0">
                <a:solidFill>
                  <a:srgbClr val="000000"/>
                </a:solidFill>
                <a:latin typeface="Josefin Sans Bold"/>
              </a:rPr>
              <a:t> </a:t>
            </a:r>
            <a:r>
              <a:rPr lang="en-US" sz="3099" dirty="0" err="1">
                <a:solidFill>
                  <a:srgbClr val="000000"/>
                </a:solidFill>
                <a:latin typeface="Josefin Sans Bold"/>
              </a:rPr>
              <a:t>số</a:t>
            </a:r>
            <a:r>
              <a:rPr lang="en-US" sz="3099" dirty="0">
                <a:solidFill>
                  <a:srgbClr val="000000"/>
                </a:solidFill>
                <a:latin typeface="Josefin Sans Bold"/>
              </a:rPr>
              <a:t> </a:t>
            </a:r>
            <a:r>
              <a:rPr lang="en-US" sz="3099" dirty="0" err="1">
                <a:solidFill>
                  <a:srgbClr val="000000"/>
                </a:solidFill>
                <a:latin typeface="Josefin Sans Bold"/>
              </a:rPr>
              <a:t>bán</a:t>
            </a:r>
            <a:r>
              <a:rPr lang="en-US" sz="3099" dirty="0">
                <a:solidFill>
                  <a:srgbClr val="000000"/>
                </a:solidFill>
                <a:latin typeface="Josefin Sans Bold"/>
              </a:rPr>
              <a:t> </a:t>
            </a:r>
            <a:r>
              <a:rPr lang="en-US" sz="3099" dirty="0" err="1">
                <a:solidFill>
                  <a:srgbClr val="000000"/>
                </a:solidFill>
                <a:latin typeface="Josefin Sans Bold"/>
              </a:rPr>
              <a:t>hàng</a:t>
            </a:r>
            <a:r>
              <a:rPr lang="en-US" sz="3099" dirty="0">
                <a:solidFill>
                  <a:srgbClr val="000000"/>
                </a:solidFill>
                <a:latin typeface="Josefin Sans Bold"/>
              </a:rPr>
              <a:t>. </a:t>
            </a:r>
          </a:p>
        </p:txBody>
      </p:sp>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7026764" y="0"/>
            <a:ext cx="1261236" cy="1180609"/>
            <a:chOff x="0" y="0"/>
            <a:chExt cx="1681648" cy="1574145"/>
          </a:xfrm>
        </p:grpSpPr>
        <p:sp>
          <p:nvSpPr>
            <p:cNvPr id="5" name="Freeform 5"/>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3"/>
              <a:stretch>
                <a:fillRect l="-228" r="-230" b="1"/>
              </a:stretch>
            </a:blipFill>
          </p:spPr>
        </p:sp>
      </p:grpSp>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3008250" y="5642815"/>
            <a:ext cx="9635039" cy="5781023"/>
            <a:chOff x="0" y="0"/>
            <a:chExt cx="12846719" cy="7708031"/>
          </a:xfrm>
        </p:grpSpPr>
        <p:sp>
          <p:nvSpPr>
            <p:cNvPr id="3" name="Freeform 3"/>
            <p:cNvSpPr/>
            <p:nvPr/>
          </p:nvSpPr>
          <p:spPr>
            <a:xfrm>
              <a:off x="0" y="0"/>
              <a:ext cx="12846685" cy="7708011"/>
            </a:xfrm>
            <a:custGeom>
              <a:avLst/>
              <a:gdLst/>
              <a:ahLst/>
              <a:cxnLst/>
              <a:rect l="l" t="t" r="r" b="b"/>
              <a:pathLst>
                <a:path w="12846685" h="7708011">
                  <a:moveTo>
                    <a:pt x="0" y="0"/>
                  </a:moveTo>
                  <a:lnTo>
                    <a:pt x="12846685" y="0"/>
                  </a:lnTo>
                  <a:lnTo>
                    <a:pt x="12846685" y="7708011"/>
                  </a:lnTo>
                  <a:lnTo>
                    <a:pt x="0" y="7708011"/>
                  </a:lnTo>
                  <a:lnTo>
                    <a:pt x="0" y="0"/>
                  </a:lnTo>
                  <a:close/>
                </a:path>
              </a:pathLst>
            </a:custGeom>
            <a:blipFill>
              <a:blip r:embed="rId2"/>
              <a:stretch>
                <a:fillRect/>
              </a:stretch>
            </a:blipFill>
          </p:spPr>
        </p:sp>
      </p:grpSp>
      <p:sp>
        <p:nvSpPr>
          <p:cNvPr id="4" name="Freeform 4"/>
          <p:cNvSpPr/>
          <p:nvPr/>
        </p:nvSpPr>
        <p:spPr>
          <a:xfrm>
            <a:off x="2302521" y="2769223"/>
            <a:ext cx="11284356" cy="4053592"/>
          </a:xfrm>
          <a:custGeom>
            <a:avLst/>
            <a:gdLst/>
            <a:ahLst/>
            <a:cxnLst/>
            <a:rect l="l" t="t" r="r" b="b"/>
            <a:pathLst>
              <a:path w="11284356" h="4053592">
                <a:moveTo>
                  <a:pt x="0" y="0"/>
                </a:moveTo>
                <a:lnTo>
                  <a:pt x="11284356" y="0"/>
                </a:lnTo>
                <a:lnTo>
                  <a:pt x="11284356" y="4053592"/>
                </a:lnTo>
                <a:lnTo>
                  <a:pt x="0" y="405359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7026764" y="0"/>
            <a:ext cx="1261236" cy="1180609"/>
            <a:chOff x="0" y="0"/>
            <a:chExt cx="1681648" cy="1574145"/>
          </a:xfrm>
        </p:grpSpPr>
        <p:sp>
          <p:nvSpPr>
            <p:cNvPr id="6" name="Freeform 6"/>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5"/>
              <a:stretch>
                <a:fillRect l="-228" r="-230" b="1"/>
              </a:stretch>
            </a:blipFill>
          </p:spPr>
        </p:sp>
      </p:grpSp>
      <p:sp>
        <p:nvSpPr>
          <p:cNvPr id="7" name="Freeform 7"/>
          <p:cNvSpPr/>
          <p:nvPr/>
        </p:nvSpPr>
        <p:spPr>
          <a:xfrm>
            <a:off x="742733" y="226017"/>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1191053" y="466258"/>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1</a:t>
            </a:r>
          </a:p>
        </p:txBody>
      </p:sp>
      <p:sp>
        <p:nvSpPr>
          <p:cNvPr id="9" name="TextBox 9"/>
          <p:cNvSpPr txBox="1"/>
          <p:nvPr/>
        </p:nvSpPr>
        <p:spPr>
          <a:xfrm>
            <a:off x="2302521" y="396726"/>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Tổng quan về đề tài </a:t>
            </a:r>
          </a:p>
        </p:txBody>
      </p:sp>
      <p:sp>
        <p:nvSpPr>
          <p:cNvPr id="10" name="TextBox 10"/>
          <p:cNvSpPr txBox="1"/>
          <p:nvPr/>
        </p:nvSpPr>
        <p:spPr>
          <a:xfrm>
            <a:off x="3433680" y="3416504"/>
            <a:ext cx="9483752" cy="282384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Động lực nào đã thúc đẩy quyết định xây dựng một website bán đồng hồ trực tuyến, và những lợi ích chính của việc chuyển đổi từ mô hình kinh doanh truyền thống sang nền tảng trực tuyến là gì?</a:t>
            </a: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243487" y="4427351"/>
            <a:ext cx="6460367" cy="6460367"/>
            <a:chOff x="0" y="0"/>
            <a:chExt cx="8613823" cy="8613823"/>
          </a:xfrm>
        </p:grpSpPr>
        <p:sp>
          <p:nvSpPr>
            <p:cNvPr id="3" name="Freeform 3"/>
            <p:cNvSpPr/>
            <p:nvPr/>
          </p:nvSpPr>
          <p:spPr>
            <a:xfrm>
              <a:off x="0" y="0"/>
              <a:ext cx="8613775" cy="8613775"/>
            </a:xfrm>
            <a:custGeom>
              <a:avLst/>
              <a:gdLst/>
              <a:ahLst/>
              <a:cxnLst/>
              <a:rect l="l" t="t" r="r" b="b"/>
              <a:pathLst>
                <a:path w="8613775" h="8613775">
                  <a:moveTo>
                    <a:pt x="0" y="0"/>
                  </a:moveTo>
                  <a:lnTo>
                    <a:pt x="8613775" y="0"/>
                  </a:lnTo>
                  <a:lnTo>
                    <a:pt x="8613775" y="8613775"/>
                  </a:lnTo>
                  <a:lnTo>
                    <a:pt x="0" y="8613775"/>
                  </a:lnTo>
                  <a:lnTo>
                    <a:pt x="0" y="0"/>
                  </a:lnTo>
                  <a:close/>
                </a:path>
              </a:pathLst>
            </a:custGeom>
            <a:blipFill>
              <a:blip r:embed="rId2"/>
              <a:stretch>
                <a:fillRect/>
              </a:stretch>
            </a:blipFill>
          </p:spPr>
        </p:sp>
      </p:grpSp>
      <p:sp>
        <p:nvSpPr>
          <p:cNvPr id="4" name="Freeform 4"/>
          <p:cNvSpPr/>
          <p:nvPr/>
        </p:nvSpPr>
        <p:spPr>
          <a:xfrm>
            <a:off x="6948228" y="775543"/>
            <a:ext cx="9105361" cy="1907582"/>
          </a:xfrm>
          <a:custGeom>
            <a:avLst/>
            <a:gdLst/>
            <a:ahLst/>
            <a:cxnLst/>
            <a:rect l="l" t="t" r="r" b="b"/>
            <a:pathLst>
              <a:path w="9105361" h="1907582">
                <a:moveTo>
                  <a:pt x="0" y="0"/>
                </a:moveTo>
                <a:lnTo>
                  <a:pt x="9105361" y="0"/>
                </a:lnTo>
                <a:lnTo>
                  <a:pt x="9105361" y="1907582"/>
                </a:lnTo>
                <a:lnTo>
                  <a:pt x="0" y="190758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pic>
        <p:nvPicPr>
          <p:cNvPr id="5" name="Picture 5"/>
          <p:cNvPicPr>
            <a:picLocks noChangeAspect="1"/>
          </p:cNvPicPr>
          <p:nvPr/>
        </p:nvPicPr>
        <p:blipFill>
          <a:blip r:embed="rId5"/>
          <a:srcRect r="88"/>
          <a:stretch>
            <a:fillRect/>
          </a:stretch>
        </p:blipFill>
        <p:spPr>
          <a:xfrm rot="1029988">
            <a:off x="2912712" y="1695824"/>
            <a:ext cx="3045719" cy="2939119"/>
          </a:xfrm>
          <a:prstGeom prst="rect">
            <a:avLst/>
          </a:prstGeom>
        </p:spPr>
      </p:pic>
      <p:pic>
        <p:nvPicPr>
          <p:cNvPr id="6" name="Picture 6"/>
          <p:cNvPicPr>
            <a:picLocks noChangeAspect="1"/>
          </p:cNvPicPr>
          <p:nvPr/>
        </p:nvPicPr>
        <p:blipFill>
          <a:blip r:embed="rId5"/>
          <a:srcRect r="88"/>
          <a:stretch>
            <a:fillRect/>
          </a:stretch>
        </p:blipFill>
        <p:spPr>
          <a:xfrm rot="1289765">
            <a:off x="3684664" y="3663229"/>
            <a:ext cx="2399167" cy="2315196"/>
          </a:xfrm>
          <a:prstGeom prst="rect">
            <a:avLst/>
          </a:prstGeom>
        </p:spPr>
      </p:pic>
      <p:sp>
        <p:nvSpPr>
          <p:cNvPr id="7" name="Freeform 7"/>
          <p:cNvSpPr/>
          <p:nvPr/>
        </p:nvSpPr>
        <p:spPr>
          <a:xfrm>
            <a:off x="6948228" y="7350718"/>
            <a:ext cx="9105361" cy="1907582"/>
          </a:xfrm>
          <a:custGeom>
            <a:avLst/>
            <a:gdLst/>
            <a:ahLst/>
            <a:cxnLst/>
            <a:rect l="l" t="t" r="r" b="b"/>
            <a:pathLst>
              <a:path w="9105361" h="1907582">
                <a:moveTo>
                  <a:pt x="0" y="0"/>
                </a:moveTo>
                <a:lnTo>
                  <a:pt x="9105361" y="0"/>
                </a:lnTo>
                <a:lnTo>
                  <a:pt x="9105361" y="1907582"/>
                </a:lnTo>
                <a:lnTo>
                  <a:pt x="0" y="190758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6948228" y="4844394"/>
            <a:ext cx="9105361" cy="1907582"/>
          </a:xfrm>
          <a:custGeom>
            <a:avLst/>
            <a:gdLst/>
            <a:ahLst/>
            <a:cxnLst/>
            <a:rect l="l" t="t" r="r" b="b"/>
            <a:pathLst>
              <a:path w="9105361" h="1907582">
                <a:moveTo>
                  <a:pt x="0" y="0"/>
                </a:moveTo>
                <a:lnTo>
                  <a:pt x="9105361" y="0"/>
                </a:lnTo>
                <a:lnTo>
                  <a:pt x="9105361" y="1907582"/>
                </a:lnTo>
                <a:lnTo>
                  <a:pt x="0" y="190758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a:off x="6948228" y="2727361"/>
            <a:ext cx="9105361" cy="1907582"/>
          </a:xfrm>
          <a:custGeom>
            <a:avLst/>
            <a:gdLst/>
            <a:ahLst/>
            <a:cxnLst/>
            <a:rect l="l" t="t" r="r" b="b"/>
            <a:pathLst>
              <a:path w="9105361" h="1907582">
                <a:moveTo>
                  <a:pt x="0" y="0"/>
                </a:moveTo>
                <a:lnTo>
                  <a:pt x="9105361" y="0"/>
                </a:lnTo>
                <a:lnTo>
                  <a:pt x="9105361" y="1907582"/>
                </a:lnTo>
                <a:lnTo>
                  <a:pt x="0" y="190758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0" name="Group 10"/>
          <p:cNvGrpSpPr/>
          <p:nvPr/>
        </p:nvGrpSpPr>
        <p:grpSpPr>
          <a:xfrm>
            <a:off x="17026764" y="0"/>
            <a:ext cx="1261236" cy="1180609"/>
            <a:chOff x="0" y="0"/>
            <a:chExt cx="1681648" cy="1574145"/>
          </a:xfrm>
        </p:grpSpPr>
        <p:sp>
          <p:nvSpPr>
            <p:cNvPr id="11" name="Freeform 11"/>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6"/>
              <a:stretch>
                <a:fillRect l="-228" r="-230" b="1"/>
              </a:stretch>
            </a:blipFill>
          </p:spPr>
        </p:sp>
      </p:grpSp>
      <p:pic>
        <p:nvPicPr>
          <p:cNvPr id="12" name="Picture 12"/>
          <p:cNvPicPr>
            <a:picLocks noChangeAspect="1"/>
          </p:cNvPicPr>
          <p:nvPr/>
        </p:nvPicPr>
        <p:blipFill>
          <a:blip r:embed="rId5"/>
          <a:srcRect r="88"/>
          <a:stretch>
            <a:fillRect/>
          </a:stretch>
        </p:blipFill>
        <p:spPr>
          <a:xfrm rot="1878273">
            <a:off x="4017297" y="5371312"/>
            <a:ext cx="2399167" cy="2315196"/>
          </a:xfrm>
          <a:prstGeom prst="rect">
            <a:avLst/>
          </a:prstGeom>
        </p:spPr>
      </p:pic>
      <p:pic>
        <p:nvPicPr>
          <p:cNvPr id="13" name="Picture 13"/>
          <p:cNvPicPr>
            <a:picLocks noChangeAspect="1"/>
          </p:cNvPicPr>
          <p:nvPr/>
        </p:nvPicPr>
        <p:blipFill>
          <a:blip r:embed="rId5"/>
          <a:srcRect r="88"/>
          <a:stretch>
            <a:fillRect/>
          </a:stretch>
        </p:blipFill>
        <p:spPr>
          <a:xfrm rot="2090228">
            <a:off x="4197812" y="7157869"/>
            <a:ext cx="2038137" cy="1966802"/>
          </a:xfrm>
          <a:prstGeom prst="rect">
            <a:avLst/>
          </a:prstGeom>
        </p:spPr>
      </p:pic>
      <p:grpSp>
        <p:nvGrpSpPr>
          <p:cNvPr id="14" name="Group 14"/>
          <p:cNvGrpSpPr/>
          <p:nvPr/>
        </p:nvGrpSpPr>
        <p:grpSpPr>
          <a:xfrm>
            <a:off x="25909" y="0"/>
            <a:ext cx="1002791" cy="951739"/>
            <a:chOff x="0" y="0"/>
            <a:chExt cx="1337055" cy="1268985"/>
          </a:xfrm>
        </p:grpSpPr>
        <p:sp>
          <p:nvSpPr>
            <p:cNvPr id="15" name="Freeform 15"/>
            <p:cNvSpPr/>
            <p:nvPr/>
          </p:nvSpPr>
          <p:spPr>
            <a:xfrm>
              <a:off x="0" y="0"/>
              <a:ext cx="1337056" cy="1268984"/>
            </a:xfrm>
            <a:custGeom>
              <a:avLst/>
              <a:gdLst/>
              <a:ahLst/>
              <a:cxnLst/>
              <a:rect l="l" t="t" r="r" b="b"/>
              <a:pathLst>
                <a:path w="1337056" h="1268984">
                  <a:moveTo>
                    <a:pt x="0" y="0"/>
                  </a:moveTo>
                  <a:lnTo>
                    <a:pt x="1337056" y="0"/>
                  </a:lnTo>
                  <a:lnTo>
                    <a:pt x="1337056" y="1268984"/>
                  </a:lnTo>
                  <a:lnTo>
                    <a:pt x="0" y="1268984"/>
                  </a:lnTo>
                  <a:lnTo>
                    <a:pt x="0" y="0"/>
                  </a:lnTo>
                  <a:close/>
                </a:path>
              </a:pathLst>
            </a:custGeom>
            <a:blipFill>
              <a:blip r:embed="rId7"/>
              <a:stretch>
                <a:fillRect t="-197" b="-197"/>
              </a:stretch>
            </a:blipFill>
          </p:spPr>
        </p:sp>
      </p:grpSp>
      <p:sp>
        <p:nvSpPr>
          <p:cNvPr id="16" name="TextBox 16"/>
          <p:cNvSpPr txBox="1"/>
          <p:nvPr/>
        </p:nvSpPr>
        <p:spPr>
          <a:xfrm>
            <a:off x="7197419" y="1219007"/>
            <a:ext cx="8856171"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Website giúp tiếp cận khách hàng toàn quốc, không giới hạn địa lý</a:t>
            </a:r>
          </a:p>
        </p:txBody>
      </p:sp>
      <p:sp>
        <p:nvSpPr>
          <p:cNvPr id="17" name="TextBox 17"/>
          <p:cNvSpPr txBox="1"/>
          <p:nvPr/>
        </p:nvSpPr>
        <p:spPr>
          <a:xfrm>
            <a:off x="7072823" y="7574915"/>
            <a:ext cx="8856171" cy="168338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Dễ dàng thực hiện các chiến dịch marketing trực tuyến và nhanh chóng điều chỉnh chiến lược kinh doanh</a:t>
            </a:r>
          </a:p>
        </p:txBody>
      </p:sp>
      <p:sp>
        <p:nvSpPr>
          <p:cNvPr id="18" name="TextBox 18"/>
          <p:cNvSpPr txBox="1"/>
          <p:nvPr/>
        </p:nvSpPr>
        <p:spPr>
          <a:xfrm>
            <a:off x="7197419" y="5287859"/>
            <a:ext cx="8856171"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Giảm chi phí thuê mặt bằng và nhân viên, quản lý kho hàng hiệu quả hơn</a:t>
            </a:r>
          </a:p>
        </p:txBody>
      </p:sp>
      <p:sp>
        <p:nvSpPr>
          <p:cNvPr id="19" name="TextBox 19"/>
          <p:cNvSpPr txBox="1"/>
          <p:nvPr/>
        </p:nvSpPr>
        <p:spPr>
          <a:xfrm>
            <a:off x="7197419" y="3170826"/>
            <a:ext cx="8856171"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Khách hàng có thể tra cứu, so sánh và mua ô tô trực tuyến dễ dàng</a:t>
            </a:r>
          </a:p>
        </p:txBody>
      </p:sp>
      <p:sp>
        <p:nvSpPr>
          <p:cNvPr id="20" name="TextBox 20"/>
          <p:cNvSpPr txBox="1"/>
          <p:nvPr/>
        </p:nvSpPr>
        <p:spPr>
          <a:xfrm>
            <a:off x="1028700" y="-15876"/>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Lý do chọn đề tài</a:t>
            </a: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25909" y="0"/>
            <a:ext cx="1002791" cy="951739"/>
            <a:chOff x="0" y="0"/>
            <a:chExt cx="1337055" cy="1268985"/>
          </a:xfrm>
        </p:grpSpPr>
        <p:sp>
          <p:nvSpPr>
            <p:cNvPr id="3" name="Freeform 3"/>
            <p:cNvSpPr/>
            <p:nvPr/>
          </p:nvSpPr>
          <p:spPr>
            <a:xfrm>
              <a:off x="0" y="0"/>
              <a:ext cx="1337056" cy="1268984"/>
            </a:xfrm>
            <a:custGeom>
              <a:avLst/>
              <a:gdLst/>
              <a:ahLst/>
              <a:cxnLst/>
              <a:rect l="l" t="t" r="r" b="b"/>
              <a:pathLst>
                <a:path w="1337056" h="1268984">
                  <a:moveTo>
                    <a:pt x="0" y="0"/>
                  </a:moveTo>
                  <a:lnTo>
                    <a:pt x="1337056" y="0"/>
                  </a:lnTo>
                  <a:lnTo>
                    <a:pt x="1337056" y="1268984"/>
                  </a:lnTo>
                  <a:lnTo>
                    <a:pt x="0" y="1268984"/>
                  </a:lnTo>
                  <a:lnTo>
                    <a:pt x="0" y="0"/>
                  </a:lnTo>
                  <a:close/>
                </a:path>
              </a:pathLst>
            </a:custGeom>
            <a:blipFill>
              <a:blip r:embed="rId2"/>
              <a:stretch>
                <a:fillRect t="-197" b="-197"/>
              </a:stretch>
            </a:blipFill>
          </p:spPr>
        </p:sp>
      </p:grpSp>
      <p:pic>
        <p:nvPicPr>
          <p:cNvPr id="4" name="Picture 4"/>
          <p:cNvPicPr>
            <a:picLocks noChangeAspect="1"/>
          </p:cNvPicPr>
          <p:nvPr/>
        </p:nvPicPr>
        <p:blipFill>
          <a:blip r:embed="rId3"/>
          <a:srcRect b="155"/>
          <a:stretch>
            <a:fillRect/>
          </a:stretch>
        </p:blipFill>
        <p:spPr>
          <a:xfrm>
            <a:off x="1478920" y="1667472"/>
            <a:ext cx="1368024" cy="1520027"/>
          </a:xfrm>
          <a:prstGeom prst="rect">
            <a:avLst/>
          </a:prstGeom>
        </p:spPr>
      </p:pic>
      <p:sp>
        <p:nvSpPr>
          <p:cNvPr id="5" name="Freeform 5"/>
          <p:cNvSpPr/>
          <p:nvPr/>
        </p:nvSpPr>
        <p:spPr>
          <a:xfrm>
            <a:off x="3664591" y="1613413"/>
            <a:ext cx="10798487" cy="1240592"/>
          </a:xfrm>
          <a:custGeom>
            <a:avLst/>
            <a:gdLst/>
            <a:ahLst/>
            <a:cxnLst/>
            <a:rect l="l" t="t" r="r" b="b"/>
            <a:pathLst>
              <a:path w="10798487" h="1240592">
                <a:moveTo>
                  <a:pt x="0" y="0"/>
                </a:moveTo>
                <a:lnTo>
                  <a:pt x="10798487" y="0"/>
                </a:lnTo>
                <a:lnTo>
                  <a:pt x="10798487" y="1240592"/>
                </a:lnTo>
                <a:lnTo>
                  <a:pt x="0" y="124059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3744757" y="3738543"/>
            <a:ext cx="10798487" cy="1240592"/>
          </a:xfrm>
          <a:custGeom>
            <a:avLst/>
            <a:gdLst/>
            <a:ahLst/>
            <a:cxnLst/>
            <a:rect l="l" t="t" r="r" b="b"/>
            <a:pathLst>
              <a:path w="10798487" h="1240592">
                <a:moveTo>
                  <a:pt x="0" y="0"/>
                </a:moveTo>
                <a:lnTo>
                  <a:pt x="10798487" y="0"/>
                </a:lnTo>
                <a:lnTo>
                  <a:pt x="10798487" y="1240592"/>
                </a:lnTo>
                <a:lnTo>
                  <a:pt x="0" y="124059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3858678" y="5842737"/>
            <a:ext cx="10798487" cy="1804967"/>
          </a:xfrm>
          <a:custGeom>
            <a:avLst/>
            <a:gdLst/>
            <a:ahLst/>
            <a:cxnLst/>
            <a:rect l="l" t="t" r="r" b="b"/>
            <a:pathLst>
              <a:path w="10798487" h="1804967">
                <a:moveTo>
                  <a:pt x="0" y="0"/>
                </a:moveTo>
                <a:lnTo>
                  <a:pt x="10798487" y="0"/>
                </a:lnTo>
                <a:lnTo>
                  <a:pt x="10798487" y="1804967"/>
                </a:lnTo>
                <a:lnTo>
                  <a:pt x="0" y="180496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3744757" y="7938186"/>
            <a:ext cx="10798487" cy="1804967"/>
          </a:xfrm>
          <a:custGeom>
            <a:avLst/>
            <a:gdLst/>
            <a:ahLst/>
            <a:cxnLst/>
            <a:rect l="l" t="t" r="r" b="b"/>
            <a:pathLst>
              <a:path w="10798487" h="1804967">
                <a:moveTo>
                  <a:pt x="0" y="0"/>
                </a:moveTo>
                <a:lnTo>
                  <a:pt x="10798487" y="0"/>
                </a:lnTo>
                <a:lnTo>
                  <a:pt x="10798487" y="1804967"/>
                </a:lnTo>
                <a:lnTo>
                  <a:pt x="0" y="180496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17026764" y="0"/>
            <a:ext cx="1261236" cy="1180609"/>
            <a:chOff x="0" y="0"/>
            <a:chExt cx="1681648" cy="1574145"/>
          </a:xfrm>
        </p:grpSpPr>
        <p:sp>
          <p:nvSpPr>
            <p:cNvPr id="10" name="Freeform 10"/>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8"/>
              <a:stretch>
                <a:fillRect l="-228" r="-230" b="1"/>
              </a:stretch>
            </a:blipFill>
          </p:spPr>
        </p:sp>
      </p:grpSp>
      <p:sp>
        <p:nvSpPr>
          <p:cNvPr id="11" name="Freeform 11"/>
          <p:cNvSpPr/>
          <p:nvPr/>
        </p:nvSpPr>
        <p:spPr>
          <a:xfrm>
            <a:off x="1443866" y="3858030"/>
            <a:ext cx="1196201" cy="1285470"/>
          </a:xfrm>
          <a:custGeom>
            <a:avLst/>
            <a:gdLst/>
            <a:ahLst/>
            <a:cxnLst/>
            <a:rect l="l" t="t" r="r" b="b"/>
            <a:pathLst>
              <a:path w="1196201" h="1285470">
                <a:moveTo>
                  <a:pt x="0" y="0"/>
                </a:moveTo>
                <a:lnTo>
                  <a:pt x="1196201" y="0"/>
                </a:lnTo>
                <a:lnTo>
                  <a:pt x="1196201" y="1285470"/>
                </a:lnTo>
                <a:lnTo>
                  <a:pt x="0" y="1285470"/>
                </a:lnTo>
                <a:lnTo>
                  <a:pt x="0" y="0"/>
                </a:lnTo>
                <a:close/>
              </a:path>
            </a:pathLst>
          </a:custGeom>
          <a:blipFill>
            <a:blip r:embed="rId9"/>
            <a:stretch>
              <a:fillRect/>
            </a:stretch>
          </a:blipFill>
        </p:spPr>
      </p:sp>
      <p:sp>
        <p:nvSpPr>
          <p:cNvPr id="12" name="Freeform 12"/>
          <p:cNvSpPr/>
          <p:nvPr/>
        </p:nvSpPr>
        <p:spPr>
          <a:xfrm>
            <a:off x="1420082" y="5980978"/>
            <a:ext cx="1243770" cy="1693518"/>
          </a:xfrm>
          <a:custGeom>
            <a:avLst/>
            <a:gdLst/>
            <a:ahLst/>
            <a:cxnLst/>
            <a:rect l="l" t="t" r="r" b="b"/>
            <a:pathLst>
              <a:path w="1243770" h="1693518">
                <a:moveTo>
                  <a:pt x="0" y="0"/>
                </a:moveTo>
                <a:lnTo>
                  <a:pt x="1243770" y="0"/>
                </a:lnTo>
                <a:lnTo>
                  <a:pt x="1243770" y="1693517"/>
                </a:lnTo>
                <a:lnTo>
                  <a:pt x="0" y="169351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3" name="Freeform 13"/>
          <p:cNvSpPr/>
          <p:nvPr/>
        </p:nvSpPr>
        <p:spPr>
          <a:xfrm>
            <a:off x="1243616" y="8112311"/>
            <a:ext cx="1838632" cy="1630842"/>
          </a:xfrm>
          <a:custGeom>
            <a:avLst/>
            <a:gdLst/>
            <a:ahLst/>
            <a:cxnLst/>
            <a:rect l="l" t="t" r="r" b="b"/>
            <a:pathLst>
              <a:path w="1838632" h="1630842">
                <a:moveTo>
                  <a:pt x="0" y="0"/>
                </a:moveTo>
                <a:lnTo>
                  <a:pt x="1838632" y="0"/>
                </a:lnTo>
                <a:lnTo>
                  <a:pt x="1838632" y="1630842"/>
                </a:lnTo>
                <a:lnTo>
                  <a:pt x="0" y="1630842"/>
                </a:lnTo>
                <a:lnTo>
                  <a:pt x="0" y="0"/>
                </a:lnTo>
                <a:close/>
              </a:path>
            </a:pathLst>
          </a:custGeom>
          <a:blipFill>
            <a:blip r:embed="rId12"/>
            <a:stretch>
              <a:fillRect/>
            </a:stretch>
          </a:blipFill>
        </p:spPr>
      </p:sp>
      <p:sp>
        <p:nvSpPr>
          <p:cNvPr id="14" name="TextBox 14"/>
          <p:cNvSpPr txBox="1"/>
          <p:nvPr/>
        </p:nvSpPr>
        <p:spPr>
          <a:xfrm>
            <a:off x="1028700" y="-15876"/>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Mục tiêu của đề tài </a:t>
            </a:r>
          </a:p>
        </p:txBody>
      </p:sp>
      <p:sp>
        <p:nvSpPr>
          <p:cNvPr id="15" name="TextBox 15"/>
          <p:cNvSpPr txBox="1"/>
          <p:nvPr/>
        </p:nvSpPr>
        <p:spPr>
          <a:xfrm>
            <a:off x="4429003" y="1994844"/>
            <a:ext cx="8856171" cy="59753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Phân tích, hiểu bài toán nghiệp vụ thực tế</a:t>
            </a:r>
          </a:p>
        </p:txBody>
      </p:sp>
      <p:sp>
        <p:nvSpPr>
          <p:cNvPr id="16" name="TextBox 16"/>
          <p:cNvSpPr txBox="1"/>
          <p:nvPr/>
        </p:nvSpPr>
        <p:spPr>
          <a:xfrm>
            <a:off x="4213570" y="4143025"/>
            <a:ext cx="9953908" cy="618108"/>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Tìm hiểu công nghệ, xây dựng Website bán đồng hồ</a:t>
            </a:r>
          </a:p>
        </p:txBody>
      </p:sp>
      <p:sp>
        <p:nvSpPr>
          <p:cNvPr id="17" name="TextBox 17"/>
          <p:cNvSpPr txBox="1"/>
          <p:nvPr/>
        </p:nvSpPr>
        <p:spPr>
          <a:xfrm>
            <a:off x="4623090" y="6224169"/>
            <a:ext cx="9497506"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Về phía khách hàng, khách hàng có thể dễ dàng đặt hàng với độ tin cậy cao, đảm bảo chất lượng</a:t>
            </a:r>
          </a:p>
        </p:txBody>
      </p:sp>
      <p:sp>
        <p:nvSpPr>
          <p:cNvPr id="18" name="TextBox 18"/>
          <p:cNvSpPr txBox="1"/>
          <p:nvPr/>
        </p:nvSpPr>
        <p:spPr>
          <a:xfrm>
            <a:off x="3858678" y="8319618"/>
            <a:ext cx="10604399"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Về phía người quản trị, có thể xem thống kê sản phẩm, dễ dàng quản lý số lượng sản phẩm và đơn hàng. </a:t>
            </a: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25909" y="0"/>
            <a:ext cx="1002791" cy="951739"/>
            <a:chOff x="0" y="0"/>
            <a:chExt cx="1337055" cy="1268985"/>
          </a:xfrm>
        </p:grpSpPr>
        <p:sp>
          <p:nvSpPr>
            <p:cNvPr id="3" name="Freeform 3"/>
            <p:cNvSpPr/>
            <p:nvPr/>
          </p:nvSpPr>
          <p:spPr>
            <a:xfrm>
              <a:off x="0" y="0"/>
              <a:ext cx="1337056" cy="1268984"/>
            </a:xfrm>
            <a:custGeom>
              <a:avLst/>
              <a:gdLst/>
              <a:ahLst/>
              <a:cxnLst/>
              <a:rect l="l" t="t" r="r" b="b"/>
              <a:pathLst>
                <a:path w="1337056" h="1268984">
                  <a:moveTo>
                    <a:pt x="0" y="0"/>
                  </a:moveTo>
                  <a:lnTo>
                    <a:pt x="1337056" y="0"/>
                  </a:lnTo>
                  <a:lnTo>
                    <a:pt x="1337056" y="1268984"/>
                  </a:lnTo>
                  <a:lnTo>
                    <a:pt x="0" y="1268984"/>
                  </a:lnTo>
                  <a:lnTo>
                    <a:pt x="0" y="0"/>
                  </a:lnTo>
                  <a:close/>
                </a:path>
              </a:pathLst>
            </a:custGeom>
            <a:blipFill>
              <a:blip r:embed="rId2"/>
              <a:stretch>
                <a:fillRect t="-197" b="-197"/>
              </a:stretch>
            </a:blipFill>
          </p:spPr>
        </p:sp>
      </p:grpSp>
      <p:grpSp>
        <p:nvGrpSpPr>
          <p:cNvPr id="4" name="Group 4"/>
          <p:cNvGrpSpPr/>
          <p:nvPr/>
        </p:nvGrpSpPr>
        <p:grpSpPr>
          <a:xfrm>
            <a:off x="12214621" y="1028700"/>
            <a:ext cx="3864228" cy="2155224"/>
            <a:chOff x="0" y="0"/>
            <a:chExt cx="5152304" cy="2873632"/>
          </a:xfrm>
        </p:grpSpPr>
        <p:sp>
          <p:nvSpPr>
            <p:cNvPr id="5" name="Freeform 5"/>
            <p:cNvSpPr/>
            <p:nvPr/>
          </p:nvSpPr>
          <p:spPr>
            <a:xfrm>
              <a:off x="0" y="0"/>
              <a:ext cx="5152263" cy="2873629"/>
            </a:xfrm>
            <a:custGeom>
              <a:avLst/>
              <a:gdLst/>
              <a:ahLst/>
              <a:cxnLst/>
              <a:rect l="l" t="t" r="r" b="b"/>
              <a:pathLst>
                <a:path w="5152263" h="2873629">
                  <a:moveTo>
                    <a:pt x="0" y="0"/>
                  </a:moveTo>
                  <a:lnTo>
                    <a:pt x="5152263" y="0"/>
                  </a:lnTo>
                  <a:lnTo>
                    <a:pt x="5152263" y="2873629"/>
                  </a:lnTo>
                  <a:lnTo>
                    <a:pt x="0" y="2873629"/>
                  </a:lnTo>
                  <a:lnTo>
                    <a:pt x="0" y="0"/>
                  </a:lnTo>
                  <a:close/>
                </a:path>
              </a:pathLst>
            </a:custGeom>
            <a:blipFill>
              <a:blip r:embed="rId3"/>
              <a:stretch>
                <a:fillRect l="-5773" r="-5774"/>
              </a:stretch>
            </a:blipFill>
          </p:spPr>
        </p:sp>
      </p:grpSp>
      <p:grpSp>
        <p:nvGrpSpPr>
          <p:cNvPr id="6" name="Group 6"/>
          <p:cNvGrpSpPr/>
          <p:nvPr/>
        </p:nvGrpSpPr>
        <p:grpSpPr>
          <a:xfrm rot="-698841">
            <a:off x="5867424" y="2713050"/>
            <a:ext cx="6084698" cy="725985"/>
            <a:chOff x="0" y="0"/>
            <a:chExt cx="8112931" cy="967980"/>
          </a:xfrm>
        </p:grpSpPr>
        <p:sp>
          <p:nvSpPr>
            <p:cNvPr id="7" name="Freeform 7"/>
            <p:cNvSpPr/>
            <p:nvPr/>
          </p:nvSpPr>
          <p:spPr>
            <a:xfrm>
              <a:off x="0" y="0"/>
              <a:ext cx="8112887" cy="967994"/>
            </a:xfrm>
            <a:custGeom>
              <a:avLst/>
              <a:gdLst/>
              <a:ahLst/>
              <a:cxnLst/>
              <a:rect l="l" t="t" r="r" b="b"/>
              <a:pathLst>
                <a:path w="8112887" h="967994">
                  <a:moveTo>
                    <a:pt x="0" y="0"/>
                  </a:moveTo>
                  <a:lnTo>
                    <a:pt x="7084187" y="0"/>
                  </a:lnTo>
                  <a:lnTo>
                    <a:pt x="8112887" y="483997"/>
                  </a:lnTo>
                  <a:lnTo>
                    <a:pt x="7084187" y="967994"/>
                  </a:lnTo>
                  <a:lnTo>
                    <a:pt x="0" y="967994"/>
                  </a:lnTo>
                  <a:lnTo>
                    <a:pt x="1028700" y="483997"/>
                  </a:lnTo>
                  <a:lnTo>
                    <a:pt x="0" y="0"/>
                  </a:lnTo>
                  <a:close/>
                </a:path>
              </a:pathLst>
            </a:custGeom>
            <a:solidFill>
              <a:srgbClr val="94DDDE"/>
            </a:solidFill>
          </p:spPr>
        </p:sp>
      </p:grpSp>
      <p:sp>
        <p:nvSpPr>
          <p:cNvPr id="8" name="TextBox 8"/>
          <p:cNvSpPr txBox="1"/>
          <p:nvPr/>
        </p:nvSpPr>
        <p:spPr>
          <a:xfrm rot="-698841">
            <a:off x="6628294" y="2849262"/>
            <a:ext cx="5018692" cy="944217"/>
          </a:xfrm>
          <a:prstGeom prst="rect">
            <a:avLst/>
          </a:prstGeom>
        </p:spPr>
        <p:txBody>
          <a:bodyPr lIns="0" tIns="0" rIns="0" bIns="0" rtlCol="0" anchor="t">
            <a:spAutoFit/>
          </a:bodyPr>
          <a:lstStyle/>
          <a:p>
            <a:pPr algn="ctr">
              <a:lnSpc>
                <a:spcPts val="3358"/>
              </a:lnSpc>
            </a:pPr>
            <a:r>
              <a:rPr lang="en-US" sz="2400">
                <a:solidFill>
                  <a:srgbClr val="000000"/>
                </a:solidFill>
                <a:latin typeface="Josefin Sans"/>
              </a:rPr>
              <a:t>Ngôn ngữ lập trình JAVA</a:t>
            </a:r>
          </a:p>
        </p:txBody>
      </p:sp>
      <p:grpSp>
        <p:nvGrpSpPr>
          <p:cNvPr id="9" name="Group 9"/>
          <p:cNvGrpSpPr/>
          <p:nvPr/>
        </p:nvGrpSpPr>
        <p:grpSpPr>
          <a:xfrm rot="227380">
            <a:off x="6308595" y="6731494"/>
            <a:ext cx="5547335" cy="606857"/>
            <a:chOff x="0" y="0"/>
            <a:chExt cx="7396447" cy="809143"/>
          </a:xfrm>
        </p:grpSpPr>
        <p:sp>
          <p:nvSpPr>
            <p:cNvPr id="10" name="Freeform 10"/>
            <p:cNvSpPr/>
            <p:nvPr/>
          </p:nvSpPr>
          <p:spPr>
            <a:xfrm>
              <a:off x="0" y="0"/>
              <a:ext cx="7396480" cy="809244"/>
            </a:xfrm>
            <a:custGeom>
              <a:avLst/>
              <a:gdLst/>
              <a:ahLst/>
              <a:cxnLst/>
              <a:rect l="l" t="t" r="r" b="b"/>
              <a:pathLst>
                <a:path w="7396480" h="809244">
                  <a:moveTo>
                    <a:pt x="0" y="0"/>
                  </a:moveTo>
                  <a:lnTo>
                    <a:pt x="6367780" y="0"/>
                  </a:lnTo>
                  <a:lnTo>
                    <a:pt x="7396480" y="404622"/>
                  </a:lnTo>
                  <a:lnTo>
                    <a:pt x="6367780" y="809244"/>
                  </a:lnTo>
                  <a:lnTo>
                    <a:pt x="0" y="809244"/>
                  </a:lnTo>
                  <a:lnTo>
                    <a:pt x="1028700" y="404622"/>
                  </a:lnTo>
                  <a:lnTo>
                    <a:pt x="0" y="0"/>
                  </a:lnTo>
                  <a:close/>
                </a:path>
              </a:pathLst>
            </a:custGeom>
            <a:solidFill>
              <a:srgbClr val="94DDDE"/>
            </a:solidFill>
          </p:spPr>
        </p:sp>
      </p:grpSp>
      <p:sp>
        <p:nvSpPr>
          <p:cNvPr id="11" name="TextBox 11"/>
          <p:cNvSpPr txBox="1"/>
          <p:nvPr/>
        </p:nvSpPr>
        <p:spPr>
          <a:xfrm rot="227380">
            <a:off x="7044168" y="6816909"/>
            <a:ext cx="4481329" cy="825088"/>
          </a:xfrm>
          <a:prstGeom prst="rect">
            <a:avLst/>
          </a:prstGeom>
        </p:spPr>
        <p:txBody>
          <a:bodyPr lIns="0" tIns="0" rIns="0" bIns="0" rtlCol="0" anchor="t">
            <a:spAutoFit/>
          </a:bodyPr>
          <a:lstStyle/>
          <a:p>
            <a:pPr algn="ctr">
              <a:lnSpc>
                <a:spcPts val="3358"/>
              </a:lnSpc>
            </a:pPr>
            <a:r>
              <a:rPr lang="en-US" sz="2400">
                <a:solidFill>
                  <a:srgbClr val="000000"/>
                </a:solidFill>
                <a:latin typeface="Josefin Sans"/>
              </a:rPr>
              <a:t>Hệ quản trị cơ sở dữ liệu</a:t>
            </a:r>
          </a:p>
        </p:txBody>
      </p:sp>
      <p:grpSp>
        <p:nvGrpSpPr>
          <p:cNvPr id="12" name="Group 12"/>
          <p:cNvGrpSpPr/>
          <p:nvPr/>
        </p:nvGrpSpPr>
        <p:grpSpPr>
          <a:xfrm rot="425606">
            <a:off x="6439311" y="8586430"/>
            <a:ext cx="5409379" cy="679130"/>
            <a:chOff x="0" y="0"/>
            <a:chExt cx="7212505" cy="905507"/>
          </a:xfrm>
        </p:grpSpPr>
        <p:sp>
          <p:nvSpPr>
            <p:cNvPr id="13" name="Freeform 13"/>
            <p:cNvSpPr/>
            <p:nvPr/>
          </p:nvSpPr>
          <p:spPr>
            <a:xfrm>
              <a:off x="0" y="0"/>
              <a:ext cx="7212457" cy="905510"/>
            </a:xfrm>
            <a:custGeom>
              <a:avLst/>
              <a:gdLst/>
              <a:ahLst/>
              <a:cxnLst/>
              <a:rect l="l" t="t" r="r" b="b"/>
              <a:pathLst>
                <a:path w="7212457" h="905510">
                  <a:moveTo>
                    <a:pt x="0" y="0"/>
                  </a:moveTo>
                  <a:lnTo>
                    <a:pt x="6183757" y="0"/>
                  </a:lnTo>
                  <a:lnTo>
                    <a:pt x="7212457" y="452755"/>
                  </a:lnTo>
                  <a:lnTo>
                    <a:pt x="6183757" y="905510"/>
                  </a:lnTo>
                  <a:lnTo>
                    <a:pt x="0" y="905510"/>
                  </a:lnTo>
                  <a:lnTo>
                    <a:pt x="1028700" y="452755"/>
                  </a:lnTo>
                  <a:lnTo>
                    <a:pt x="0" y="0"/>
                  </a:lnTo>
                  <a:close/>
                </a:path>
              </a:pathLst>
            </a:custGeom>
            <a:solidFill>
              <a:srgbClr val="94DDDE"/>
            </a:solidFill>
          </p:spPr>
        </p:sp>
      </p:grpSp>
      <p:sp>
        <p:nvSpPr>
          <p:cNvPr id="14" name="TextBox 14"/>
          <p:cNvSpPr txBox="1"/>
          <p:nvPr/>
        </p:nvSpPr>
        <p:spPr>
          <a:xfrm rot="425606">
            <a:off x="7060990" y="8664062"/>
            <a:ext cx="4343372" cy="897361"/>
          </a:xfrm>
          <a:prstGeom prst="rect">
            <a:avLst/>
          </a:prstGeom>
        </p:spPr>
        <p:txBody>
          <a:bodyPr lIns="0" tIns="0" rIns="0" bIns="0" rtlCol="0" anchor="t">
            <a:spAutoFit/>
          </a:bodyPr>
          <a:lstStyle/>
          <a:p>
            <a:pPr algn="ctr">
              <a:lnSpc>
                <a:spcPts val="3358"/>
              </a:lnSpc>
            </a:pPr>
            <a:r>
              <a:rPr lang="en-US" sz="2400">
                <a:solidFill>
                  <a:srgbClr val="000000"/>
                </a:solidFill>
                <a:latin typeface="Josefin Sans"/>
              </a:rPr>
              <a:t>Java Template Engine</a:t>
            </a:r>
          </a:p>
        </p:txBody>
      </p:sp>
      <p:grpSp>
        <p:nvGrpSpPr>
          <p:cNvPr id="15" name="Group 15"/>
          <p:cNvGrpSpPr/>
          <p:nvPr/>
        </p:nvGrpSpPr>
        <p:grpSpPr>
          <a:xfrm rot="-324464">
            <a:off x="6343139" y="4722365"/>
            <a:ext cx="5601722" cy="644399"/>
            <a:chOff x="0" y="0"/>
            <a:chExt cx="7468963" cy="859199"/>
          </a:xfrm>
        </p:grpSpPr>
        <p:sp>
          <p:nvSpPr>
            <p:cNvPr id="16" name="Freeform 16"/>
            <p:cNvSpPr/>
            <p:nvPr/>
          </p:nvSpPr>
          <p:spPr>
            <a:xfrm>
              <a:off x="0" y="0"/>
              <a:ext cx="7468997" cy="859282"/>
            </a:xfrm>
            <a:custGeom>
              <a:avLst/>
              <a:gdLst/>
              <a:ahLst/>
              <a:cxnLst/>
              <a:rect l="l" t="t" r="r" b="b"/>
              <a:pathLst>
                <a:path w="7468997" h="859282">
                  <a:moveTo>
                    <a:pt x="0" y="0"/>
                  </a:moveTo>
                  <a:lnTo>
                    <a:pt x="6440297" y="0"/>
                  </a:lnTo>
                  <a:lnTo>
                    <a:pt x="7468997" y="429641"/>
                  </a:lnTo>
                  <a:lnTo>
                    <a:pt x="6440297" y="859282"/>
                  </a:lnTo>
                  <a:lnTo>
                    <a:pt x="0" y="859282"/>
                  </a:lnTo>
                  <a:lnTo>
                    <a:pt x="1028700" y="429641"/>
                  </a:lnTo>
                  <a:lnTo>
                    <a:pt x="0" y="0"/>
                  </a:lnTo>
                  <a:close/>
                </a:path>
              </a:pathLst>
            </a:custGeom>
            <a:solidFill>
              <a:srgbClr val="94DDDE"/>
            </a:solidFill>
          </p:spPr>
        </p:sp>
      </p:grpSp>
      <p:sp>
        <p:nvSpPr>
          <p:cNvPr id="17" name="TextBox 17"/>
          <p:cNvSpPr txBox="1"/>
          <p:nvPr/>
        </p:nvSpPr>
        <p:spPr>
          <a:xfrm rot="-324464">
            <a:off x="7046766" y="4800551"/>
            <a:ext cx="4535716" cy="862631"/>
          </a:xfrm>
          <a:prstGeom prst="rect">
            <a:avLst/>
          </a:prstGeom>
        </p:spPr>
        <p:txBody>
          <a:bodyPr lIns="0" tIns="0" rIns="0" bIns="0" rtlCol="0" anchor="t">
            <a:spAutoFit/>
          </a:bodyPr>
          <a:lstStyle/>
          <a:p>
            <a:pPr algn="ctr">
              <a:lnSpc>
                <a:spcPts val="3358"/>
              </a:lnSpc>
            </a:pPr>
            <a:r>
              <a:rPr lang="en-US" sz="2400">
                <a:solidFill>
                  <a:srgbClr val="000000"/>
                </a:solidFill>
                <a:latin typeface="Josefin Sans"/>
              </a:rPr>
              <a:t>Spring Framework</a:t>
            </a:r>
          </a:p>
        </p:txBody>
      </p:sp>
      <p:grpSp>
        <p:nvGrpSpPr>
          <p:cNvPr id="18" name="Group 18"/>
          <p:cNvGrpSpPr/>
          <p:nvPr/>
        </p:nvGrpSpPr>
        <p:grpSpPr>
          <a:xfrm>
            <a:off x="12214621" y="3443160"/>
            <a:ext cx="3864228" cy="2033357"/>
            <a:chOff x="0" y="0"/>
            <a:chExt cx="5152304" cy="2711143"/>
          </a:xfrm>
        </p:grpSpPr>
        <p:sp>
          <p:nvSpPr>
            <p:cNvPr id="19" name="Freeform 19"/>
            <p:cNvSpPr/>
            <p:nvPr/>
          </p:nvSpPr>
          <p:spPr>
            <a:xfrm>
              <a:off x="0" y="0"/>
              <a:ext cx="5152263" cy="2711196"/>
            </a:xfrm>
            <a:custGeom>
              <a:avLst/>
              <a:gdLst/>
              <a:ahLst/>
              <a:cxnLst/>
              <a:rect l="l" t="t" r="r" b="b"/>
              <a:pathLst>
                <a:path w="5152263" h="2711196">
                  <a:moveTo>
                    <a:pt x="0" y="0"/>
                  </a:moveTo>
                  <a:lnTo>
                    <a:pt x="5152263" y="0"/>
                  </a:lnTo>
                  <a:lnTo>
                    <a:pt x="5152263" y="2711196"/>
                  </a:lnTo>
                  <a:lnTo>
                    <a:pt x="0" y="2711196"/>
                  </a:lnTo>
                  <a:lnTo>
                    <a:pt x="0" y="0"/>
                  </a:lnTo>
                  <a:close/>
                </a:path>
              </a:pathLst>
            </a:custGeom>
            <a:blipFill>
              <a:blip r:embed="rId4"/>
              <a:stretch>
                <a:fillRect l="-456" r="-457" b="1"/>
              </a:stretch>
            </a:blipFill>
          </p:spPr>
        </p:sp>
      </p:grpSp>
      <p:grpSp>
        <p:nvGrpSpPr>
          <p:cNvPr id="20" name="Group 20"/>
          <p:cNvGrpSpPr/>
          <p:nvPr/>
        </p:nvGrpSpPr>
        <p:grpSpPr>
          <a:xfrm>
            <a:off x="12214621" y="8255033"/>
            <a:ext cx="3864228" cy="1869131"/>
            <a:chOff x="0" y="0"/>
            <a:chExt cx="5152304" cy="2492175"/>
          </a:xfrm>
        </p:grpSpPr>
        <p:sp>
          <p:nvSpPr>
            <p:cNvPr id="21" name="Freeform 21"/>
            <p:cNvSpPr/>
            <p:nvPr/>
          </p:nvSpPr>
          <p:spPr>
            <a:xfrm>
              <a:off x="0" y="0"/>
              <a:ext cx="5152263" cy="2492121"/>
            </a:xfrm>
            <a:custGeom>
              <a:avLst/>
              <a:gdLst/>
              <a:ahLst/>
              <a:cxnLst/>
              <a:rect l="l" t="t" r="r" b="b"/>
              <a:pathLst>
                <a:path w="5152263" h="2492121">
                  <a:moveTo>
                    <a:pt x="0" y="0"/>
                  </a:moveTo>
                  <a:lnTo>
                    <a:pt x="5152263" y="0"/>
                  </a:lnTo>
                  <a:lnTo>
                    <a:pt x="5152263" y="2492121"/>
                  </a:lnTo>
                  <a:lnTo>
                    <a:pt x="0" y="2492121"/>
                  </a:lnTo>
                  <a:lnTo>
                    <a:pt x="0" y="0"/>
                  </a:lnTo>
                  <a:close/>
                </a:path>
              </a:pathLst>
            </a:custGeom>
            <a:blipFill>
              <a:blip r:embed="rId5"/>
              <a:stretch>
                <a:fillRect t="-53370" b="-53372"/>
              </a:stretch>
            </a:blipFill>
          </p:spPr>
        </p:sp>
      </p:grpSp>
      <p:grpSp>
        <p:nvGrpSpPr>
          <p:cNvPr id="22" name="Group 22"/>
          <p:cNvGrpSpPr/>
          <p:nvPr/>
        </p:nvGrpSpPr>
        <p:grpSpPr>
          <a:xfrm>
            <a:off x="1413501" y="4045773"/>
            <a:ext cx="4112237" cy="3983970"/>
            <a:chOff x="0" y="0"/>
            <a:chExt cx="5482983" cy="5311960"/>
          </a:xfrm>
        </p:grpSpPr>
        <p:sp>
          <p:nvSpPr>
            <p:cNvPr id="23" name="Freeform 23"/>
            <p:cNvSpPr/>
            <p:nvPr/>
          </p:nvSpPr>
          <p:spPr>
            <a:xfrm>
              <a:off x="0" y="0"/>
              <a:ext cx="5482971" cy="5311902"/>
            </a:xfrm>
            <a:custGeom>
              <a:avLst/>
              <a:gdLst/>
              <a:ahLst/>
              <a:cxnLst/>
              <a:rect l="l" t="t" r="r" b="b"/>
              <a:pathLst>
                <a:path w="5482971" h="5311902">
                  <a:moveTo>
                    <a:pt x="2741549" y="0"/>
                  </a:moveTo>
                  <a:lnTo>
                    <a:pt x="3646932" y="538353"/>
                  </a:lnTo>
                  <a:lnTo>
                    <a:pt x="4680077" y="777875"/>
                  </a:lnTo>
                  <a:lnTo>
                    <a:pt x="4927346" y="1778762"/>
                  </a:lnTo>
                  <a:lnTo>
                    <a:pt x="5482971" y="2655951"/>
                  </a:lnTo>
                  <a:lnTo>
                    <a:pt x="4927346" y="3533140"/>
                  </a:lnTo>
                  <a:lnTo>
                    <a:pt x="4680077" y="4534027"/>
                  </a:lnTo>
                  <a:lnTo>
                    <a:pt x="3646932" y="4773549"/>
                  </a:lnTo>
                  <a:lnTo>
                    <a:pt x="2741549" y="5311902"/>
                  </a:lnTo>
                  <a:lnTo>
                    <a:pt x="1836166" y="4773549"/>
                  </a:lnTo>
                  <a:lnTo>
                    <a:pt x="803021" y="4534027"/>
                  </a:lnTo>
                  <a:lnTo>
                    <a:pt x="555625" y="3533140"/>
                  </a:lnTo>
                  <a:lnTo>
                    <a:pt x="0" y="2655951"/>
                  </a:lnTo>
                  <a:lnTo>
                    <a:pt x="555625" y="1778762"/>
                  </a:lnTo>
                  <a:lnTo>
                    <a:pt x="803021" y="777875"/>
                  </a:lnTo>
                  <a:lnTo>
                    <a:pt x="1836166" y="538353"/>
                  </a:lnTo>
                  <a:lnTo>
                    <a:pt x="2741549" y="0"/>
                  </a:lnTo>
                  <a:close/>
                </a:path>
              </a:pathLst>
            </a:custGeom>
            <a:gradFill rotWithShape="1">
              <a:gsLst>
                <a:gs pos="0">
                  <a:srgbClr val="CDFFD8">
                    <a:alpha val="100000"/>
                  </a:srgbClr>
                </a:gs>
                <a:gs pos="100000">
                  <a:srgbClr val="94B9FF">
                    <a:alpha val="100000"/>
                  </a:srgbClr>
                </a:gs>
              </a:gsLst>
              <a:lin ang="0"/>
            </a:gradFill>
          </p:spPr>
        </p:sp>
      </p:grpSp>
      <p:sp>
        <p:nvSpPr>
          <p:cNvPr id="24" name="TextBox 24"/>
          <p:cNvSpPr txBox="1"/>
          <p:nvPr/>
        </p:nvSpPr>
        <p:spPr>
          <a:xfrm>
            <a:off x="2171093" y="4370105"/>
            <a:ext cx="2597056" cy="2924091"/>
          </a:xfrm>
          <a:prstGeom prst="rect">
            <a:avLst/>
          </a:prstGeom>
        </p:spPr>
        <p:txBody>
          <a:bodyPr lIns="0" tIns="0" rIns="0" bIns="0" rtlCol="0" anchor="t">
            <a:spAutoFit/>
          </a:bodyPr>
          <a:lstStyle/>
          <a:p>
            <a:pPr algn="ctr">
              <a:lnSpc>
                <a:spcPts val="5739"/>
              </a:lnSpc>
            </a:pPr>
            <a:r>
              <a:rPr lang="en-US" sz="4099">
                <a:solidFill>
                  <a:srgbClr val="000000"/>
                </a:solidFill>
                <a:latin typeface="Josefin Sans"/>
              </a:rPr>
              <a:t>Website bán đồng hồ HTWacth</a:t>
            </a:r>
          </a:p>
        </p:txBody>
      </p:sp>
      <p:sp>
        <p:nvSpPr>
          <p:cNvPr id="25" name="TextBox 25"/>
          <p:cNvSpPr txBox="1"/>
          <p:nvPr/>
        </p:nvSpPr>
        <p:spPr>
          <a:xfrm>
            <a:off x="1028700" y="-15876"/>
            <a:ext cx="11443874"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Giới thiệu ngôn ngữ và Framework</a:t>
            </a:r>
          </a:p>
        </p:txBody>
      </p:sp>
      <p:grpSp>
        <p:nvGrpSpPr>
          <p:cNvPr id="26" name="Group 26"/>
          <p:cNvGrpSpPr/>
          <p:nvPr/>
        </p:nvGrpSpPr>
        <p:grpSpPr>
          <a:xfrm>
            <a:off x="17026764" y="0"/>
            <a:ext cx="1261236" cy="1180609"/>
            <a:chOff x="0" y="0"/>
            <a:chExt cx="1681648" cy="1574145"/>
          </a:xfrm>
        </p:grpSpPr>
        <p:sp>
          <p:nvSpPr>
            <p:cNvPr id="27" name="Freeform 27"/>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6"/>
              <a:stretch>
                <a:fillRect l="-228" r="-230" b="1"/>
              </a:stretch>
            </a:blipFill>
          </p:spPr>
        </p:sp>
      </p:grpSp>
      <p:pic>
        <p:nvPicPr>
          <p:cNvPr id="29" name="Picture 28"/>
          <p:cNvPicPr>
            <a:picLocks noChangeAspect="1"/>
          </p:cNvPicPr>
          <p:nvPr/>
        </p:nvPicPr>
        <p:blipFill>
          <a:blip r:embed="rId7"/>
          <a:stretch>
            <a:fillRect/>
          </a:stretch>
        </p:blipFill>
        <p:spPr>
          <a:xfrm>
            <a:off x="12242925" y="6296120"/>
            <a:ext cx="3835894" cy="1477682"/>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29743" y="40818"/>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7026764" y="0"/>
            <a:ext cx="1261236" cy="1180609"/>
            <a:chOff x="0" y="0"/>
            <a:chExt cx="1681648" cy="1574145"/>
          </a:xfrm>
        </p:grpSpPr>
        <p:sp>
          <p:nvSpPr>
            <p:cNvPr id="4" name="Freeform 4"/>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4"/>
              <a:stretch>
                <a:fillRect l="-228" r="-230" b="1"/>
              </a:stretch>
            </a:blipFill>
          </p:spPr>
        </p:sp>
      </p:grpSp>
      <p:sp>
        <p:nvSpPr>
          <p:cNvPr id="5" name="Freeform 5"/>
          <p:cNvSpPr/>
          <p:nvPr/>
        </p:nvSpPr>
        <p:spPr>
          <a:xfrm>
            <a:off x="2243451" y="3282150"/>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243451" y="5638504"/>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2243451" y="7993856"/>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0557608" y="3282150"/>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557608" y="5638504"/>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10557608" y="7993856"/>
            <a:ext cx="1162094" cy="1352209"/>
          </a:xfrm>
          <a:custGeom>
            <a:avLst/>
            <a:gdLst/>
            <a:ahLst/>
            <a:cxnLst/>
            <a:rect l="l" t="t" r="r" b="b"/>
            <a:pathLst>
              <a:path w="1162094" h="1352209">
                <a:moveTo>
                  <a:pt x="0" y="0"/>
                </a:moveTo>
                <a:lnTo>
                  <a:pt x="1162094" y="0"/>
                </a:lnTo>
                <a:lnTo>
                  <a:pt x="1162094" y="1352209"/>
                </a:lnTo>
                <a:lnTo>
                  <a:pt x="0" y="13522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3893953" y="3393767"/>
            <a:ext cx="5000815" cy="1240592"/>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3893953" y="5645166"/>
            <a:ext cx="5000815" cy="1240592"/>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Freeform 13"/>
          <p:cNvSpPr/>
          <p:nvPr/>
        </p:nvSpPr>
        <p:spPr>
          <a:xfrm>
            <a:off x="3900123" y="8049664"/>
            <a:ext cx="5000815" cy="1240592"/>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12586477" y="3393767"/>
            <a:ext cx="5000815" cy="1240592"/>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12464345" y="5501157"/>
            <a:ext cx="5000815" cy="1377939"/>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Freeform 16"/>
          <p:cNvSpPr/>
          <p:nvPr/>
        </p:nvSpPr>
        <p:spPr>
          <a:xfrm>
            <a:off x="12464345" y="8049664"/>
            <a:ext cx="5000815" cy="1240592"/>
          </a:xfrm>
          <a:custGeom>
            <a:avLst/>
            <a:gdLst/>
            <a:ahLst/>
            <a:cxnLst/>
            <a:rect l="l" t="t" r="r" b="b"/>
            <a:pathLst>
              <a:path w="5000815" h="1240592">
                <a:moveTo>
                  <a:pt x="0" y="0"/>
                </a:moveTo>
                <a:lnTo>
                  <a:pt x="5000815" y="0"/>
                </a:lnTo>
                <a:lnTo>
                  <a:pt x="5000815" y="1240592"/>
                </a:lnTo>
                <a:lnTo>
                  <a:pt x="0" y="12405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7" name="Freeform 17"/>
          <p:cNvSpPr/>
          <p:nvPr/>
        </p:nvSpPr>
        <p:spPr>
          <a:xfrm>
            <a:off x="1712055" y="1250588"/>
            <a:ext cx="1128127" cy="1073096"/>
          </a:xfrm>
          <a:custGeom>
            <a:avLst/>
            <a:gdLst/>
            <a:ahLst/>
            <a:cxnLst/>
            <a:rect l="l" t="t" r="r" b="b"/>
            <a:pathLst>
              <a:path w="1128127" h="1073096">
                <a:moveTo>
                  <a:pt x="0" y="0"/>
                </a:moveTo>
                <a:lnTo>
                  <a:pt x="1128127" y="0"/>
                </a:lnTo>
                <a:lnTo>
                  <a:pt x="1128127" y="1073096"/>
                </a:lnTo>
                <a:lnTo>
                  <a:pt x="0" y="1073096"/>
                </a:lnTo>
                <a:lnTo>
                  <a:pt x="0" y="0"/>
                </a:lnTo>
                <a:close/>
              </a:path>
            </a:pathLst>
          </a:custGeom>
          <a:blipFill>
            <a:blip r:embed="rId7"/>
            <a:stretch>
              <a:fillRect/>
            </a:stretch>
          </a:blipFill>
        </p:spPr>
      </p:sp>
      <p:sp>
        <p:nvSpPr>
          <p:cNvPr id="18" name="TextBox 18"/>
          <p:cNvSpPr txBox="1"/>
          <p:nvPr/>
        </p:nvSpPr>
        <p:spPr>
          <a:xfrm>
            <a:off x="965236" y="328587"/>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2</a:t>
            </a:r>
          </a:p>
        </p:txBody>
      </p:sp>
      <p:sp>
        <p:nvSpPr>
          <p:cNvPr id="19" name="TextBox 19"/>
          <p:cNvSpPr txBox="1"/>
          <p:nvPr/>
        </p:nvSpPr>
        <p:spPr>
          <a:xfrm>
            <a:off x="2243451" y="259054"/>
            <a:ext cx="8314157"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Phân tích thiết kế hệ thống</a:t>
            </a:r>
          </a:p>
        </p:txBody>
      </p:sp>
      <p:sp>
        <p:nvSpPr>
          <p:cNvPr id="20" name="TextBox 20"/>
          <p:cNvSpPr txBox="1"/>
          <p:nvPr/>
        </p:nvSpPr>
        <p:spPr>
          <a:xfrm>
            <a:off x="2824498" y="1393408"/>
            <a:ext cx="6441458"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Các chức năng chính</a:t>
            </a:r>
          </a:p>
        </p:txBody>
      </p:sp>
      <p:sp>
        <p:nvSpPr>
          <p:cNvPr id="21" name="TextBox 21"/>
          <p:cNvSpPr txBox="1"/>
          <p:nvPr/>
        </p:nvSpPr>
        <p:spPr>
          <a:xfrm>
            <a:off x="2678944" y="3603503"/>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1</a:t>
            </a:r>
          </a:p>
        </p:txBody>
      </p:sp>
      <p:sp>
        <p:nvSpPr>
          <p:cNvPr id="22" name="TextBox 22"/>
          <p:cNvSpPr txBox="1"/>
          <p:nvPr/>
        </p:nvSpPr>
        <p:spPr>
          <a:xfrm>
            <a:off x="2694628" y="5910710"/>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3</a:t>
            </a:r>
          </a:p>
        </p:txBody>
      </p:sp>
      <p:sp>
        <p:nvSpPr>
          <p:cNvPr id="23" name="TextBox 23"/>
          <p:cNvSpPr txBox="1"/>
          <p:nvPr/>
        </p:nvSpPr>
        <p:spPr>
          <a:xfrm>
            <a:off x="2694628" y="8315208"/>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5</a:t>
            </a:r>
          </a:p>
        </p:txBody>
      </p:sp>
      <p:sp>
        <p:nvSpPr>
          <p:cNvPr id="24" name="TextBox 24"/>
          <p:cNvSpPr txBox="1"/>
          <p:nvPr/>
        </p:nvSpPr>
        <p:spPr>
          <a:xfrm>
            <a:off x="10993101" y="3603503"/>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2</a:t>
            </a:r>
          </a:p>
        </p:txBody>
      </p:sp>
      <p:sp>
        <p:nvSpPr>
          <p:cNvPr id="25" name="TextBox 25"/>
          <p:cNvSpPr txBox="1"/>
          <p:nvPr/>
        </p:nvSpPr>
        <p:spPr>
          <a:xfrm>
            <a:off x="10993101" y="5959856"/>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4</a:t>
            </a:r>
          </a:p>
        </p:txBody>
      </p:sp>
      <p:sp>
        <p:nvSpPr>
          <p:cNvPr id="26" name="TextBox 26"/>
          <p:cNvSpPr txBox="1"/>
          <p:nvPr/>
        </p:nvSpPr>
        <p:spPr>
          <a:xfrm>
            <a:off x="10993101" y="8315208"/>
            <a:ext cx="291108" cy="791211"/>
          </a:xfrm>
          <a:prstGeom prst="rect">
            <a:avLst/>
          </a:prstGeom>
        </p:spPr>
        <p:txBody>
          <a:bodyPr lIns="0" tIns="0" rIns="0" bIns="0" rtlCol="0" anchor="t">
            <a:spAutoFit/>
          </a:bodyPr>
          <a:lstStyle/>
          <a:p>
            <a:pPr algn="ctr">
              <a:lnSpc>
                <a:spcPts val="5739"/>
              </a:lnSpc>
            </a:pPr>
            <a:r>
              <a:rPr lang="en-US" sz="4099">
                <a:solidFill>
                  <a:srgbClr val="000000"/>
                </a:solidFill>
                <a:latin typeface="Noto Serif Display"/>
              </a:rPr>
              <a:t>6</a:t>
            </a:r>
          </a:p>
        </p:txBody>
      </p:sp>
      <p:sp>
        <p:nvSpPr>
          <p:cNvPr id="27" name="TextBox 27"/>
          <p:cNvSpPr txBox="1"/>
          <p:nvPr/>
        </p:nvSpPr>
        <p:spPr>
          <a:xfrm>
            <a:off x="4275082" y="3798699"/>
            <a:ext cx="4238556" cy="59753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Đăng ký, đăng nhập</a:t>
            </a:r>
          </a:p>
        </p:txBody>
      </p:sp>
      <p:sp>
        <p:nvSpPr>
          <p:cNvPr id="28" name="TextBox 28"/>
          <p:cNvSpPr txBox="1"/>
          <p:nvPr/>
        </p:nvSpPr>
        <p:spPr>
          <a:xfrm>
            <a:off x="4275082" y="6050098"/>
            <a:ext cx="4238556" cy="59753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Tìm kiếm sản phẩm</a:t>
            </a:r>
          </a:p>
        </p:txBody>
      </p:sp>
      <p:sp>
        <p:nvSpPr>
          <p:cNvPr id="29" name="TextBox 29"/>
          <p:cNvSpPr txBox="1"/>
          <p:nvPr/>
        </p:nvSpPr>
        <p:spPr>
          <a:xfrm>
            <a:off x="4281252" y="8454596"/>
            <a:ext cx="4238556" cy="59753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Quản lý danh mục</a:t>
            </a:r>
          </a:p>
        </p:txBody>
      </p:sp>
      <p:sp>
        <p:nvSpPr>
          <p:cNvPr id="30" name="TextBox 30"/>
          <p:cNvSpPr txBox="1"/>
          <p:nvPr/>
        </p:nvSpPr>
        <p:spPr>
          <a:xfrm>
            <a:off x="12775385" y="3798699"/>
            <a:ext cx="4689775" cy="59753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Xem thông tin sản phẩm</a:t>
            </a:r>
          </a:p>
        </p:txBody>
      </p:sp>
      <p:sp>
        <p:nvSpPr>
          <p:cNvPr id="31" name="TextBox 31"/>
          <p:cNvSpPr txBox="1"/>
          <p:nvPr/>
        </p:nvSpPr>
        <p:spPr>
          <a:xfrm>
            <a:off x="12775385" y="5804281"/>
            <a:ext cx="4238556" cy="1140460"/>
          </a:xfrm>
          <a:prstGeom prst="rect">
            <a:avLst/>
          </a:prstGeom>
        </p:spPr>
        <p:txBody>
          <a:bodyPr lIns="0" tIns="0" rIns="0" bIns="0" rtlCol="0" anchor="t">
            <a:spAutoFit/>
          </a:bodyPr>
          <a:lstStyle/>
          <a:p>
            <a:pPr algn="ctr">
              <a:lnSpc>
                <a:spcPts val="4339"/>
              </a:lnSpc>
            </a:pPr>
            <a:r>
              <a:rPr lang="en-US" sz="3099" dirty="0" err="1">
                <a:solidFill>
                  <a:srgbClr val="000000"/>
                </a:solidFill>
                <a:latin typeface="Josefin Sans Bold"/>
              </a:rPr>
              <a:t>Đặt</a:t>
            </a:r>
            <a:r>
              <a:rPr lang="en-US" sz="3099" dirty="0">
                <a:solidFill>
                  <a:srgbClr val="000000"/>
                </a:solidFill>
                <a:latin typeface="Josefin Sans Bold"/>
              </a:rPr>
              <a:t> </a:t>
            </a:r>
            <a:r>
              <a:rPr lang="en-US" sz="3099" dirty="0" err="1">
                <a:solidFill>
                  <a:srgbClr val="000000"/>
                </a:solidFill>
                <a:latin typeface="Josefin Sans Bold"/>
              </a:rPr>
              <a:t>hàng</a:t>
            </a:r>
            <a:r>
              <a:rPr lang="en-US" sz="3099" dirty="0">
                <a:solidFill>
                  <a:srgbClr val="000000"/>
                </a:solidFill>
                <a:latin typeface="Josefin Sans Bold"/>
              </a:rPr>
              <a:t>, </a:t>
            </a:r>
            <a:r>
              <a:rPr lang="en-US" sz="3099" dirty="0" err="1">
                <a:solidFill>
                  <a:srgbClr val="000000"/>
                </a:solidFill>
                <a:latin typeface="Josefin Sans Bold"/>
              </a:rPr>
              <a:t>thanh</a:t>
            </a:r>
            <a:r>
              <a:rPr lang="en-US" sz="3099" dirty="0">
                <a:solidFill>
                  <a:srgbClr val="000000"/>
                </a:solidFill>
                <a:latin typeface="Josefin Sans Bold"/>
              </a:rPr>
              <a:t> </a:t>
            </a:r>
            <a:r>
              <a:rPr lang="en-US" sz="3099" dirty="0" err="1">
                <a:solidFill>
                  <a:srgbClr val="000000"/>
                </a:solidFill>
                <a:latin typeface="Josefin Sans Bold"/>
              </a:rPr>
              <a:t>toán</a:t>
            </a:r>
            <a:r>
              <a:rPr lang="en-US" sz="3099" dirty="0">
                <a:solidFill>
                  <a:srgbClr val="000000"/>
                </a:solidFill>
                <a:latin typeface="Josefin Sans Bold"/>
              </a:rPr>
              <a:t> Online</a:t>
            </a:r>
          </a:p>
        </p:txBody>
      </p:sp>
      <p:sp>
        <p:nvSpPr>
          <p:cNvPr id="32" name="TextBox 32"/>
          <p:cNvSpPr txBox="1"/>
          <p:nvPr/>
        </p:nvSpPr>
        <p:spPr>
          <a:xfrm>
            <a:off x="12394255" y="8241171"/>
            <a:ext cx="5193036" cy="114046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Quản lý sản phẩm, đơn hàng</a:t>
            </a:r>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7026764" y="0"/>
            <a:ext cx="1261236" cy="1180609"/>
            <a:chOff x="0" y="0"/>
            <a:chExt cx="1681648" cy="1574145"/>
          </a:xfrm>
        </p:grpSpPr>
        <p:sp>
          <p:nvSpPr>
            <p:cNvPr id="3" name="Freeform 3"/>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2"/>
              <a:stretch>
                <a:fillRect l="-228" r="-230" b="1"/>
              </a:stretch>
            </a:blipFill>
          </p:spPr>
        </p:sp>
      </p:grpSp>
      <p:sp>
        <p:nvSpPr>
          <p:cNvPr id="5" name="Freeform 5"/>
          <p:cNvSpPr/>
          <p:nvPr/>
        </p:nvSpPr>
        <p:spPr>
          <a:xfrm>
            <a:off x="28438" y="77231"/>
            <a:ext cx="1000262" cy="951469"/>
          </a:xfrm>
          <a:custGeom>
            <a:avLst/>
            <a:gdLst/>
            <a:ahLst/>
            <a:cxnLst/>
            <a:rect l="l" t="t" r="r" b="b"/>
            <a:pathLst>
              <a:path w="1000262" h="951469">
                <a:moveTo>
                  <a:pt x="0" y="0"/>
                </a:moveTo>
                <a:lnTo>
                  <a:pt x="1000262" y="0"/>
                </a:lnTo>
                <a:lnTo>
                  <a:pt x="1000262" y="951469"/>
                </a:lnTo>
                <a:lnTo>
                  <a:pt x="0" y="951469"/>
                </a:lnTo>
                <a:lnTo>
                  <a:pt x="0" y="0"/>
                </a:lnTo>
                <a:close/>
              </a:path>
            </a:pathLst>
          </a:custGeom>
          <a:blipFill>
            <a:blip r:embed="rId3"/>
            <a:stretch>
              <a:fillRect/>
            </a:stretch>
          </a:blipFill>
        </p:spPr>
      </p:sp>
      <p:sp>
        <p:nvSpPr>
          <p:cNvPr id="6" name="Freeform 6"/>
          <p:cNvSpPr/>
          <p:nvPr/>
        </p:nvSpPr>
        <p:spPr>
          <a:xfrm>
            <a:off x="370306" y="5983250"/>
            <a:ext cx="2822732" cy="3885141"/>
          </a:xfrm>
          <a:custGeom>
            <a:avLst/>
            <a:gdLst/>
            <a:ahLst/>
            <a:cxnLst/>
            <a:rect l="l" t="t" r="r" b="b"/>
            <a:pathLst>
              <a:path w="2822732" h="3885141">
                <a:moveTo>
                  <a:pt x="0" y="0"/>
                </a:moveTo>
                <a:lnTo>
                  <a:pt x="2822732" y="0"/>
                </a:lnTo>
                <a:lnTo>
                  <a:pt x="2822732" y="3885141"/>
                </a:lnTo>
                <a:lnTo>
                  <a:pt x="0" y="3885141"/>
                </a:lnTo>
                <a:lnTo>
                  <a:pt x="0" y="0"/>
                </a:lnTo>
                <a:close/>
              </a:path>
            </a:pathLst>
          </a:custGeom>
          <a:blipFill>
            <a:blip r:embed="rId4"/>
            <a:stretch>
              <a:fillRect t="-245" r="-2249" b="-245"/>
            </a:stretch>
          </a:blipFill>
        </p:spPr>
      </p:sp>
      <p:sp>
        <p:nvSpPr>
          <p:cNvPr id="7" name="TextBox 7"/>
          <p:cNvSpPr txBox="1"/>
          <p:nvPr/>
        </p:nvSpPr>
        <p:spPr>
          <a:xfrm>
            <a:off x="1132661" y="1967"/>
            <a:ext cx="8878532"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Biểu đồ use case người dùng</a:t>
            </a:r>
          </a:p>
        </p:txBody>
      </p:sp>
      <p:pic>
        <p:nvPicPr>
          <p:cNvPr id="8" name="Picture 7"/>
          <p:cNvPicPr/>
          <p:nvPr/>
        </p:nvPicPr>
        <p:blipFill>
          <a:blip r:embed="rId5"/>
          <a:stretch>
            <a:fillRect/>
          </a:stretch>
        </p:blipFill>
        <p:spPr>
          <a:xfrm>
            <a:off x="4648200" y="1485900"/>
            <a:ext cx="13258800" cy="8610109"/>
          </a:xfrm>
          <a:prstGeom prst="rect">
            <a:avLst/>
          </a:prstGeom>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7026764" y="0"/>
            <a:ext cx="1261236" cy="1180609"/>
            <a:chOff x="0" y="0"/>
            <a:chExt cx="1681648" cy="1574145"/>
          </a:xfrm>
        </p:grpSpPr>
        <p:sp>
          <p:nvSpPr>
            <p:cNvPr id="3" name="Freeform 3"/>
            <p:cNvSpPr/>
            <p:nvPr/>
          </p:nvSpPr>
          <p:spPr>
            <a:xfrm>
              <a:off x="0" y="0"/>
              <a:ext cx="1681607" cy="1574165"/>
            </a:xfrm>
            <a:custGeom>
              <a:avLst/>
              <a:gdLst/>
              <a:ahLst/>
              <a:cxnLst/>
              <a:rect l="l" t="t" r="r" b="b"/>
              <a:pathLst>
                <a:path w="1681607" h="1574165">
                  <a:moveTo>
                    <a:pt x="0" y="0"/>
                  </a:moveTo>
                  <a:lnTo>
                    <a:pt x="1681607" y="0"/>
                  </a:lnTo>
                  <a:lnTo>
                    <a:pt x="1681607" y="1574165"/>
                  </a:lnTo>
                  <a:lnTo>
                    <a:pt x="0" y="1574165"/>
                  </a:lnTo>
                  <a:lnTo>
                    <a:pt x="0" y="0"/>
                  </a:lnTo>
                  <a:close/>
                </a:path>
              </a:pathLst>
            </a:custGeom>
            <a:blipFill>
              <a:blip r:embed="rId2"/>
              <a:stretch>
                <a:fillRect l="-228" r="-230" b="1"/>
              </a:stretch>
            </a:blipFill>
          </p:spPr>
        </p:sp>
      </p:grpSp>
      <p:sp>
        <p:nvSpPr>
          <p:cNvPr id="4" name="Freeform 4"/>
          <p:cNvSpPr/>
          <p:nvPr/>
        </p:nvSpPr>
        <p:spPr>
          <a:xfrm>
            <a:off x="13878742" y="5937242"/>
            <a:ext cx="4147457" cy="4159257"/>
          </a:xfrm>
          <a:custGeom>
            <a:avLst/>
            <a:gdLst/>
            <a:ahLst/>
            <a:cxnLst/>
            <a:rect l="l" t="t" r="r" b="b"/>
            <a:pathLst>
              <a:path w="4147457" h="4159257">
                <a:moveTo>
                  <a:pt x="0" y="0"/>
                </a:moveTo>
                <a:lnTo>
                  <a:pt x="4147457" y="0"/>
                </a:lnTo>
                <a:lnTo>
                  <a:pt x="4147457" y="4159257"/>
                </a:lnTo>
                <a:lnTo>
                  <a:pt x="0" y="4159257"/>
                </a:lnTo>
                <a:lnTo>
                  <a:pt x="0" y="0"/>
                </a:lnTo>
                <a:close/>
              </a:path>
            </a:pathLst>
          </a:custGeom>
          <a:blipFill>
            <a:blip r:embed="rId3"/>
            <a:stretch>
              <a:fillRect/>
            </a:stretch>
          </a:blipFill>
        </p:spPr>
      </p:sp>
      <p:sp>
        <p:nvSpPr>
          <p:cNvPr id="6" name="Freeform 6"/>
          <p:cNvSpPr/>
          <p:nvPr/>
        </p:nvSpPr>
        <p:spPr>
          <a:xfrm>
            <a:off x="31157" y="38402"/>
            <a:ext cx="997543" cy="943131"/>
          </a:xfrm>
          <a:custGeom>
            <a:avLst/>
            <a:gdLst/>
            <a:ahLst/>
            <a:cxnLst/>
            <a:rect l="l" t="t" r="r" b="b"/>
            <a:pathLst>
              <a:path w="997543" h="943131">
                <a:moveTo>
                  <a:pt x="0" y="0"/>
                </a:moveTo>
                <a:lnTo>
                  <a:pt x="997543" y="0"/>
                </a:lnTo>
                <a:lnTo>
                  <a:pt x="997543" y="943131"/>
                </a:lnTo>
                <a:lnTo>
                  <a:pt x="0" y="943131"/>
                </a:lnTo>
                <a:lnTo>
                  <a:pt x="0" y="0"/>
                </a:lnTo>
                <a:close/>
              </a:path>
            </a:pathLst>
          </a:custGeom>
          <a:blipFill>
            <a:blip r:embed="rId4"/>
            <a:stretch>
              <a:fillRect/>
            </a:stretch>
          </a:blipFill>
        </p:spPr>
      </p:sp>
      <p:sp>
        <p:nvSpPr>
          <p:cNvPr id="7" name="TextBox 7"/>
          <p:cNvSpPr txBox="1"/>
          <p:nvPr/>
        </p:nvSpPr>
        <p:spPr>
          <a:xfrm>
            <a:off x="501395" y="1967"/>
            <a:ext cx="8878532" cy="930276"/>
          </a:xfrm>
          <a:prstGeom prst="rect">
            <a:avLst/>
          </a:prstGeom>
        </p:spPr>
        <p:txBody>
          <a:bodyPr lIns="0" tIns="0" rIns="0" bIns="0" rtlCol="0" anchor="t">
            <a:spAutoFit/>
          </a:bodyPr>
          <a:lstStyle/>
          <a:p>
            <a:pPr algn="ctr">
              <a:lnSpc>
                <a:spcPts val="6998"/>
              </a:lnSpc>
            </a:pPr>
            <a:r>
              <a:rPr lang="en-US" sz="4999">
                <a:solidFill>
                  <a:srgbClr val="FFFFFF"/>
                </a:solidFill>
                <a:latin typeface="Noto Serif Display"/>
              </a:rPr>
              <a:t>Biểu đồ use case Admin</a:t>
            </a:r>
          </a:p>
        </p:txBody>
      </p:sp>
      <p:pic>
        <p:nvPicPr>
          <p:cNvPr id="8" name="Picture 7"/>
          <p:cNvPicPr/>
          <p:nvPr/>
        </p:nvPicPr>
        <p:blipFill>
          <a:blip r:embed="rId5"/>
          <a:stretch>
            <a:fillRect/>
          </a:stretch>
        </p:blipFill>
        <p:spPr>
          <a:xfrm>
            <a:off x="466561" y="1333023"/>
            <a:ext cx="13161854" cy="8763476"/>
          </a:xfrm>
          <a:prstGeom prst="rect">
            <a:avLst/>
          </a:prstGeom>
        </p:spPr>
      </p:pic>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751</Words>
  <Application>Microsoft Office PowerPoint</Application>
  <PresentationFormat>Custom</PresentationFormat>
  <Paragraphs>103</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Noto Serif Display</vt:lpstr>
      <vt:lpstr>Arial</vt:lpstr>
      <vt:lpstr>Muli Bold</vt:lpstr>
      <vt:lpstr>Oswald</vt:lpstr>
      <vt:lpstr>Josefin Sans Bold</vt:lpstr>
      <vt:lpstr>Calibri</vt:lpstr>
      <vt:lpstr>Josefin Sans</vt:lpstr>
      <vt:lpstr>DejaVu Serif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SlideDATN.pptx</dc:title>
  <cp:lastModifiedBy>PC</cp:lastModifiedBy>
  <cp:revision>4</cp:revision>
  <dcterms:created xsi:type="dcterms:W3CDTF">2006-08-16T00:00:00Z</dcterms:created>
  <dcterms:modified xsi:type="dcterms:W3CDTF">2024-06-01T06:52:21Z</dcterms:modified>
  <dc:identifier>DAGG3nkDThI</dc:identifier>
</cp:coreProperties>
</file>